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0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2"/>
  </p:notesMasterIdLst>
  <p:sldIdLst>
    <p:sldId id="341" r:id="rId5"/>
    <p:sldId id="343" r:id="rId6"/>
    <p:sldId id="289" r:id="rId7"/>
    <p:sldId id="305" r:id="rId8"/>
    <p:sldId id="310" r:id="rId9"/>
    <p:sldId id="348" r:id="rId10"/>
    <p:sldId id="353" r:id="rId11"/>
    <p:sldId id="298" r:id="rId12"/>
    <p:sldId id="303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45" r:id="rId21"/>
    <p:sldId id="346" r:id="rId22"/>
    <p:sldId id="352" r:id="rId23"/>
    <p:sldId id="347" r:id="rId24"/>
    <p:sldId id="344" r:id="rId25"/>
    <p:sldId id="286" r:id="rId26"/>
    <p:sldId id="339" r:id="rId27"/>
    <p:sldId id="318" r:id="rId28"/>
    <p:sldId id="333" r:id="rId29"/>
    <p:sldId id="328" r:id="rId30"/>
    <p:sldId id="334" r:id="rId31"/>
    <p:sldId id="329" r:id="rId32"/>
    <p:sldId id="330" r:id="rId33"/>
    <p:sldId id="319" r:id="rId34"/>
    <p:sldId id="288" r:id="rId35"/>
    <p:sldId id="335" r:id="rId36"/>
    <p:sldId id="336" r:id="rId37"/>
    <p:sldId id="337" r:id="rId38"/>
    <p:sldId id="351" r:id="rId39"/>
    <p:sldId id="350" r:id="rId40"/>
    <p:sldId id="342" r:id="rId41"/>
  </p:sldIdLst>
  <p:sldSz cx="9144000" cy="6858000" type="screen4x3"/>
  <p:notesSz cx="7010400" cy="9236075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2773" autoAdjust="0"/>
  </p:normalViewPr>
  <p:slideViewPr>
    <p:cSldViewPr showGuides="1">
      <p:cViewPr>
        <p:scale>
          <a:sx n="75" d="100"/>
          <a:sy n="75" d="100"/>
        </p:scale>
        <p:origin x="-7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Display Search</c:v>
                </c:pt>
              </c:strCache>
            </c:strRef>
          </c:tx>
          <c:spPr>
            <a:ln>
              <a:solidFill>
                <a:srgbClr val="00FF99"/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Sheet1!$B$2:$J$2</c:f>
              <c:numCache>
                <c:formatCode>#,##0;[Red]\-#,##0</c:formatCode>
                <c:ptCount val="9"/>
                <c:pt idx="1">
                  <c:v>3531.1903678920012</c:v>
                </c:pt>
                <c:pt idx="2">
                  <c:v>5529.4589999999935</c:v>
                </c:pt>
                <c:pt idx="3">
                  <c:v>10410.498999999905</c:v>
                </c:pt>
                <c:pt idx="4">
                  <c:v>15819.794276000081</c:v>
                </c:pt>
                <c:pt idx="5">
                  <c:v>20485.051608999896</c:v>
                </c:pt>
                <c:pt idx="6">
                  <c:v>24891.386210999997</c:v>
                </c:pt>
                <c:pt idx="7">
                  <c:v>29640.662706000003</c:v>
                </c:pt>
                <c:pt idx="8">
                  <c:v>34392.950155000013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MSF</c:v>
                </c:pt>
              </c:strCache>
            </c:strRef>
          </c:tx>
          <c:spPr>
            <a:ln w="47625" cmpd="sng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Sheet1!$B$3:$J$3</c:f>
              <c:numCache>
                <c:formatCode>#,##0;[Red]\-#,##0</c:formatCode>
                <c:ptCount val="9"/>
                <c:pt idx="0">
                  <c:v>3800.7688385590873</c:v>
                </c:pt>
                <c:pt idx="1">
                  <c:v>4363.3031554133304</c:v>
                </c:pt>
                <c:pt idx="2">
                  <c:v>6381.3910825787934</c:v>
                </c:pt>
                <c:pt idx="3">
                  <c:v>9847.8915088699669</c:v>
                </c:pt>
                <c:pt idx="4">
                  <c:v>11860.713042664278</c:v>
                </c:pt>
                <c:pt idx="5">
                  <c:v>16215.240936607661</c:v>
                </c:pt>
                <c:pt idx="6">
                  <c:v>22739.693688377894</c:v>
                </c:pt>
                <c:pt idx="7">
                  <c:v>31894.669360011216</c:v>
                </c:pt>
                <c:pt idx="8">
                  <c:v>44062.672317052296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IDC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Sheet1!$B$4:$J$4</c:f>
              <c:numCache>
                <c:formatCode>#,##0;[Red]\-#,##0</c:formatCode>
                <c:ptCount val="9"/>
                <c:pt idx="0">
                  <c:v>3806.4</c:v>
                </c:pt>
                <c:pt idx="1">
                  <c:v>3870.6</c:v>
                </c:pt>
                <c:pt idx="2">
                  <c:v>5988.4</c:v>
                </c:pt>
                <c:pt idx="3">
                  <c:v>9882.2000000000007</c:v>
                </c:pt>
                <c:pt idx="4">
                  <c:v>12910.5</c:v>
                </c:pt>
                <c:pt idx="5">
                  <c:v>15105.7</c:v>
                </c:pt>
                <c:pt idx="6">
                  <c:v>17308.5</c:v>
                </c:pt>
                <c:pt idx="7">
                  <c:v>18384.7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Gartner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2" formatCode="#,##0;[Red]\-#,##0">
                  <c:v>6947.8</c:v>
                </c:pt>
                <c:pt idx="3" formatCode="#,##0;[Red]\-#,##0">
                  <c:v>10782.6</c:v>
                </c:pt>
                <c:pt idx="4" formatCode="#,##0;[Red]\-#,##0">
                  <c:v>12320.2</c:v>
                </c:pt>
                <c:pt idx="5" formatCode="#,##0;[Red]\-#,##0">
                  <c:v>13957.2</c:v>
                </c:pt>
                <c:pt idx="6" formatCode="#,##0;[Red]\-#,##0">
                  <c:v>15665.6</c:v>
                </c:pt>
                <c:pt idx="7" formatCode="#,##0;[Red]\-#,##0">
                  <c:v>16558.599999999897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59328"/>
        <c:axId val="105865216"/>
      </c:lineChart>
      <c:catAx>
        <c:axId val="10585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865216"/>
        <c:crosses val="autoZero"/>
        <c:auto val="1"/>
        <c:lblAlgn val="ctr"/>
        <c:lblOffset val="100"/>
        <c:noMultiLvlLbl val="0"/>
      </c:catAx>
      <c:valAx>
        <c:axId val="105865216"/>
        <c:scaling>
          <c:orientation val="minMax"/>
        </c:scaling>
        <c:delete val="0"/>
        <c:axPos val="l"/>
        <c:majorGridlines/>
        <c:numFmt formatCode="#0,&quot;M&quot;" sourceLinked="0"/>
        <c:majorTickMark val="out"/>
        <c:minorTickMark val="none"/>
        <c:tickLblPos val="nextTo"/>
        <c:crossAx val="105859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245103228252297"/>
          <c:y val="3.5924925392133288E-2"/>
          <c:w val="0.75650476261989053"/>
          <c:h val="0.250484420745937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EE79B-C558-4C7F-9B40-9FB95A36E224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DA1F-148C-436E-B75A-1C2B2CD8E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7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7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7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7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8CAB7-3238-4A1E-9B49-B8152EB3C2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626C88-87E4-4A70-92AE-A822C445C1D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Neo Sans Intel"/>
                <a:ea typeface="Verdana" charset="0"/>
                <a:cs typeface="Neo Sans Intel"/>
                <a:sym typeface="Verdana" charset="0"/>
              </a:rPr>
              <a:t>22</a:t>
            </a:r>
            <a:r>
              <a:rPr lang="ru-RU" dirty="0" err="1">
                <a:latin typeface="Neo Sans Intel"/>
                <a:ea typeface="Verdana" charset="0"/>
                <a:cs typeface="Neo Sans Intel"/>
                <a:sym typeface="Verdana" charset="0"/>
              </a:rPr>
              <a:t>нм</a:t>
            </a:r>
            <a:r>
              <a:rPr lang="ru-RU" dirty="0">
                <a:latin typeface="Neo Sans Intel"/>
                <a:ea typeface="Verdana" charset="0"/>
                <a:cs typeface="Neo Sans Intel"/>
                <a:sym typeface="Verdana" charset="0"/>
              </a:rPr>
              <a:t> техпроцесс - Балансирование производительностью и </a:t>
            </a:r>
            <a:r>
              <a:rPr lang="ru-RU" dirty="0" err="1">
                <a:latin typeface="Neo Sans Intel"/>
                <a:ea typeface="Verdana" charset="0"/>
                <a:cs typeface="Neo Sans Intel"/>
                <a:sym typeface="Verdana" charset="0"/>
              </a:rPr>
              <a:t>энергоэффективностью</a:t>
            </a:r>
            <a:r>
              <a:rPr lang="ru-RU" dirty="0">
                <a:latin typeface="Neo Sans Intel"/>
                <a:ea typeface="Verdana" charset="0"/>
                <a:cs typeface="Neo Sans Intel"/>
                <a:sym typeface="Verdana" charset="0"/>
              </a:rPr>
              <a:t>:</a:t>
            </a:r>
          </a:p>
          <a:p>
            <a:pPr marL="348112" indent="-348112">
              <a:buFont typeface="Arial" pitchFamily="34" charset="0"/>
              <a:buChar char="•"/>
            </a:pPr>
            <a:r>
              <a:rPr lang="ru-RU" dirty="0">
                <a:latin typeface="Neo Sans Intel"/>
                <a:ea typeface="Verdana" charset="0"/>
                <a:cs typeface="Neo Sans Intel"/>
                <a:sym typeface="Verdana" charset="0"/>
              </a:rPr>
              <a:t>Процессоры со стандартным энергопотреблением – понижен </a:t>
            </a:r>
            <a:r>
              <a:rPr lang="en-US" dirty="0">
                <a:latin typeface="Neo Sans Intel"/>
                <a:ea typeface="Verdana" charset="0"/>
                <a:cs typeface="Neo Sans Intel"/>
                <a:sym typeface="Verdana" charset="0"/>
              </a:rPr>
              <a:t>TDP</a:t>
            </a:r>
            <a:endParaRPr lang="ru-RU" dirty="0">
              <a:latin typeface="Neo Sans Intel"/>
              <a:ea typeface="Verdana" charset="0"/>
              <a:cs typeface="Neo Sans Intel"/>
              <a:sym typeface="Verdana" charset="0"/>
            </a:endParaRPr>
          </a:p>
          <a:p>
            <a:pPr marL="348112" indent="-348112">
              <a:buFont typeface="Arial" pitchFamily="34" charset="0"/>
              <a:buChar char="•"/>
            </a:pPr>
            <a:r>
              <a:rPr lang="ru-RU" dirty="0">
                <a:latin typeface="Neo Sans Intel"/>
                <a:ea typeface="Verdana" charset="0"/>
                <a:cs typeface="Neo Sans Intel"/>
                <a:sym typeface="Verdana" charset="0"/>
              </a:rPr>
              <a:t>Процессоры со сверхнизким энергопотреблением</a:t>
            </a:r>
            <a:r>
              <a:rPr lang="en-US" dirty="0">
                <a:latin typeface="Neo Sans Intel"/>
                <a:ea typeface="Verdana" charset="0"/>
                <a:cs typeface="Neo Sans Intel"/>
                <a:sym typeface="Verdana" charset="0"/>
              </a:rPr>
              <a:t> – </a:t>
            </a:r>
            <a:r>
              <a:rPr lang="ru-RU">
                <a:latin typeface="Neo Sans Intel"/>
                <a:ea typeface="Verdana" charset="0"/>
                <a:cs typeface="Neo Sans Intel"/>
                <a:sym typeface="Verdana" charset="0"/>
              </a:rPr>
              <a:t>повышена скорость</a:t>
            </a:r>
            <a:endParaRPr lang="ru-RU" dirty="0">
              <a:latin typeface="Neo Sans Intel"/>
              <a:ea typeface="Verdana" charset="0"/>
              <a:cs typeface="Neo Sans Intel"/>
              <a:sym typeface="Verdana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369DE4-2308-433F-B94E-72610A7315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17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5A8C-E120-4504-A36F-425F42B3812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6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9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DA1F-148C-436E-B75A-1C2B2CD8EC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Cover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707"/>
            <a:ext cx="8269500" cy="3822320"/>
          </a:xfrm>
          <a:prstGeom prst="rect">
            <a:avLst/>
          </a:prstGeom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624998"/>
            <a:ext cx="6020027" cy="584775"/>
          </a:xfrm>
        </p:spPr>
        <p:txBody>
          <a:bodyPr wrap="none" anchor="ctr" anchorCtr="0">
            <a:spAutoFit/>
          </a:bodyPr>
          <a:lstStyle>
            <a:lvl1pPr algn="l">
              <a:lnSpc>
                <a:spcPct val="100000"/>
              </a:lnSpc>
              <a:defRPr sz="38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78240" y="4353385"/>
            <a:ext cx="4466738" cy="933589"/>
          </a:xfrm>
        </p:spPr>
        <p:txBody>
          <a:bodyPr wrap="square"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 b="0" i="0">
                <a:solidFill>
                  <a:schemeClr val="bg1"/>
                </a:solidFill>
                <a:latin typeface="Neo Sans Intel Medium"/>
                <a:cs typeface="Neo Sans Intel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Subtitle</a:t>
            </a: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1600" dirty="0" smtClean="0">
                <a:latin typeface="Verdana" charset="0"/>
              </a:rPr>
              <a:t>Additional Info</a:t>
            </a:r>
            <a:endParaRPr lang="en-US" dirty="0" smtClean="0">
              <a:latin typeface="Verdana" charset="0"/>
            </a:endParaRPr>
          </a:p>
          <a:p>
            <a:endParaRPr lang="en-US" dirty="0"/>
          </a:p>
        </p:txBody>
      </p:sp>
      <p:pic>
        <p:nvPicPr>
          <p:cNvPr id="14" name="Picture 13" descr="intel_rgb_30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9" y="301372"/>
            <a:ext cx="865548" cy="570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9639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rgbClr val="B4BA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solidFill>
                <a:srgbClr val="B4BA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83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622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694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14601"/>
            <a:ext cx="6477000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0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 descr="Intel_logo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0663" y="301373"/>
            <a:ext cx="869284" cy="573176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  <a:latin typeface="Neo Sans Intel"/>
                <a:cs typeface="Neo Sans Intel"/>
              </a:rPr>
              <a:t>INTEL CONFIDENTIAL</a:t>
            </a:r>
            <a:endParaRPr lang="en-US" sz="800" dirty="0">
              <a:solidFill>
                <a:srgbClr val="FFFFFF"/>
              </a:solidFill>
              <a:latin typeface="Neo Sans Intel"/>
              <a:cs typeface="Neo Sans Inte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2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4C7BE5-B578-44C2-B697-AD60B2F34A37}" type="slidenum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02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l_wht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76" y="2473413"/>
            <a:ext cx="2898648" cy="19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9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l_rgb_3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76" y="2473413"/>
            <a:ext cx="2898648" cy="19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55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859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 descr="C:\001 - Work\Intel - Die'namic Spring 12\Assets\Design Assets\Backgrounds\Main Backgro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enter die 1"/>
          <p:cNvSpPr/>
          <p:nvPr userDrawn="1"/>
        </p:nvSpPr>
        <p:spPr bwMode="auto">
          <a:xfrm rot="10800000">
            <a:off x="0" y="1470239"/>
            <a:ext cx="9167768" cy="4724400"/>
          </a:xfrm>
          <a:custGeom>
            <a:avLst/>
            <a:gdLst>
              <a:gd name="connsiteX0" fmla="*/ 0 w 9153525"/>
              <a:gd name="connsiteY0" fmla="*/ 219075 h 4724400"/>
              <a:gd name="connsiteX1" fmla="*/ 209550 w 9153525"/>
              <a:gd name="connsiteY1" fmla="*/ 219075 h 4724400"/>
              <a:gd name="connsiteX2" fmla="*/ 428625 w 9153525"/>
              <a:gd name="connsiteY2" fmla="*/ 0 h 4724400"/>
              <a:gd name="connsiteX3" fmla="*/ 8753475 w 9153525"/>
              <a:gd name="connsiteY3" fmla="*/ 0 h 4724400"/>
              <a:gd name="connsiteX4" fmla="*/ 8972550 w 9153525"/>
              <a:gd name="connsiteY4" fmla="*/ 219075 h 4724400"/>
              <a:gd name="connsiteX5" fmla="*/ 9153525 w 9153525"/>
              <a:gd name="connsiteY5" fmla="*/ 219075 h 4724400"/>
              <a:gd name="connsiteX6" fmla="*/ 9153525 w 9153525"/>
              <a:gd name="connsiteY6" fmla="*/ 4495800 h 4724400"/>
              <a:gd name="connsiteX7" fmla="*/ 8982075 w 9153525"/>
              <a:gd name="connsiteY7" fmla="*/ 4495800 h 4724400"/>
              <a:gd name="connsiteX8" fmla="*/ 8753475 w 9153525"/>
              <a:gd name="connsiteY8" fmla="*/ 4724400 h 4724400"/>
              <a:gd name="connsiteX9" fmla="*/ 390525 w 9153525"/>
              <a:gd name="connsiteY9" fmla="*/ 4724400 h 4724400"/>
              <a:gd name="connsiteX10" fmla="*/ 152400 w 9153525"/>
              <a:gd name="connsiteY10" fmla="*/ 4486275 h 4724400"/>
              <a:gd name="connsiteX11" fmla="*/ 0 w 9153525"/>
              <a:gd name="connsiteY11" fmla="*/ 4486275 h 4724400"/>
              <a:gd name="connsiteX12" fmla="*/ 0 w 9153525"/>
              <a:gd name="connsiteY12" fmla="*/ 219075 h 4724400"/>
              <a:gd name="connsiteX0" fmla="*/ 0 w 9153525"/>
              <a:gd name="connsiteY0" fmla="*/ 219075 h 4724400"/>
              <a:gd name="connsiteX1" fmla="*/ 209550 w 9153525"/>
              <a:gd name="connsiteY1" fmla="*/ 219075 h 4724400"/>
              <a:gd name="connsiteX2" fmla="*/ 428625 w 9153525"/>
              <a:gd name="connsiteY2" fmla="*/ 0 h 4724400"/>
              <a:gd name="connsiteX3" fmla="*/ 8753475 w 9153525"/>
              <a:gd name="connsiteY3" fmla="*/ 0 h 4724400"/>
              <a:gd name="connsiteX4" fmla="*/ 8972550 w 9153525"/>
              <a:gd name="connsiteY4" fmla="*/ 219075 h 4724400"/>
              <a:gd name="connsiteX5" fmla="*/ 9153525 w 9153525"/>
              <a:gd name="connsiteY5" fmla="*/ 219075 h 4724400"/>
              <a:gd name="connsiteX6" fmla="*/ 9153525 w 9153525"/>
              <a:gd name="connsiteY6" fmla="*/ 4495800 h 4724400"/>
              <a:gd name="connsiteX7" fmla="*/ 8982075 w 9153525"/>
              <a:gd name="connsiteY7" fmla="*/ 4495800 h 4724400"/>
              <a:gd name="connsiteX8" fmla="*/ 8753475 w 9153525"/>
              <a:gd name="connsiteY8" fmla="*/ 4724400 h 4724400"/>
              <a:gd name="connsiteX9" fmla="*/ 390525 w 9153525"/>
              <a:gd name="connsiteY9" fmla="*/ 4724400 h 4724400"/>
              <a:gd name="connsiteX10" fmla="*/ 0 w 9153525"/>
              <a:gd name="connsiteY10" fmla="*/ 4486275 h 4724400"/>
              <a:gd name="connsiteX11" fmla="*/ 0 w 9153525"/>
              <a:gd name="connsiteY11" fmla="*/ 219075 h 4724400"/>
              <a:gd name="connsiteX0" fmla="*/ 16625 w 9170150"/>
              <a:gd name="connsiteY0" fmla="*/ 219075 h 4724400"/>
              <a:gd name="connsiteX1" fmla="*/ 226175 w 9170150"/>
              <a:gd name="connsiteY1" fmla="*/ 219075 h 4724400"/>
              <a:gd name="connsiteX2" fmla="*/ 445250 w 9170150"/>
              <a:gd name="connsiteY2" fmla="*/ 0 h 4724400"/>
              <a:gd name="connsiteX3" fmla="*/ 8770100 w 9170150"/>
              <a:gd name="connsiteY3" fmla="*/ 0 h 4724400"/>
              <a:gd name="connsiteX4" fmla="*/ 8989175 w 9170150"/>
              <a:gd name="connsiteY4" fmla="*/ 219075 h 4724400"/>
              <a:gd name="connsiteX5" fmla="*/ 9170150 w 9170150"/>
              <a:gd name="connsiteY5" fmla="*/ 219075 h 4724400"/>
              <a:gd name="connsiteX6" fmla="*/ 9170150 w 9170150"/>
              <a:gd name="connsiteY6" fmla="*/ 4495800 h 4724400"/>
              <a:gd name="connsiteX7" fmla="*/ 8998700 w 9170150"/>
              <a:gd name="connsiteY7" fmla="*/ 4495800 h 4724400"/>
              <a:gd name="connsiteX8" fmla="*/ 8770100 w 9170150"/>
              <a:gd name="connsiteY8" fmla="*/ 4724400 h 4724400"/>
              <a:gd name="connsiteX9" fmla="*/ 407150 w 9170150"/>
              <a:gd name="connsiteY9" fmla="*/ 4724400 h 4724400"/>
              <a:gd name="connsiteX10" fmla="*/ 0 w 9170150"/>
              <a:gd name="connsiteY10" fmla="*/ 4710719 h 4724400"/>
              <a:gd name="connsiteX11" fmla="*/ 16625 w 9170150"/>
              <a:gd name="connsiteY11" fmla="*/ 219075 h 4724400"/>
              <a:gd name="connsiteX0" fmla="*/ 16625 w 9170150"/>
              <a:gd name="connsiteY0" fmla="*/ 219075 h 4724400"/>
              <a:gd name="connsiteX1" fmla="*/ 226175 w 9170150"/>
              <a:gd name="connsiteY1" fmla="*/ 219075 h 4724400"/>
              <a:gd name="connsiteX2" fmla="*/ 445250 w 9170150"/>
              <a:gd name="connsiteY2" fmla="*/ 0 h 4724400"/>
              <a:gd name="connsiteX3" fmla="*/ 8770100 w 9170150"/>
              <a:gd name="connsiteY3" fmla="*/ 0 h 4724400"/>
              <a:gd name="connsiteX4" fmla="*/ 8989175 w 9170150"/>
              <a:gd name="connsiteY4" fmla="*/ 219075 h 4724400"/>
              <a:gd name="connsiteX5" fmla="*/ 9170150 w 9170150"/>
              <a:gd name="connsiteY5" fmla="*/ 219075 h 4724400"/>
              <a:gd name="connsiteX6" fmla="*/ 9170150 w 9170150"/>
              <a:gd name="connsiteY6" fmla="*/ 4495800 h 4724400"/>
              <a:gd name="connsiteX7" fmla="*/ 8998700 w 9170150"/>
              <a:gd name="connsiteY7" fmla="*/ 4495800 h 4724400"/>
              <a:gd name="connsiteX8" fmla="*/ 8770100 w 9170150"/>
              <a:gd name="connsiteY8" fmla="*/ 4724400 h 4724400"/>
              <a:gd name="connsiteX9" fmla="*/ 407150 w 9170150"/>
              <a:gd name="connsiteY9" fmla="*/ 4724400 h 4724400"/>
              <a:gd name="connsiteX10" fmla="*/ 0 w 9170150"/>
              <a:gd name="connsiteY10" fmla="*/ 4720244 h 4724400"/>
              <a:gd name="connsiteX11" fmla="*/ 16625 w 9170150"/>
              <a:gd name="connsiteY11" fmla="*/ 219075 h 4724400"/>
              <a:gd name="connsiteX0" fmla="*/ 14243 w 9167768"/>
              <a:gd name="connsiteY0" fmla="*/ 219075 h 4724400"/>
              <a:gd name="connsiteX1" fmla="*/ 223793 w 9167768"/>
              <a:gd name="connsiteY1" fmla="*/ 219075 h 4724400"/>
              <a:gd name="connsiteX2" fmla="*/ 442868 w 9167768"/>
              <a:gd name="connsiteY2" fmla="*/ 0 h 4724400"/>
              <a:gd name="connsiteX3" fmla="*/ 8767718 w 9167768"/>
              <a:gd name="connsiteY3" fmla="*/ 0 h 4724400"/>
              <a:gd name="connsiteX4" fmla="*/ 8986793 w 9167768"/>
              <a:gd name="connsiteY4" fmla="*/ 219075 h 4724400"/>
              <a:gd name="connsiteX5" fmla="*/ 9167768 w 9167768"/>
              <a:gd name="connsiteY5" fmla="*/ 219075 h 4724400"/>
              <a:gd name="connsiteX6" fmla="*/ 9167768 w 9167768"/>
              <a:gd name="connsiteY6" fmla="*/ 4495800 h 4724400"/>
              <a:gd name="connsiteX7" fmla="*/ 8996318 w 9167768"/>
              <a:gd name="connsiteY7" fmla="*/ 4495800 h 4724400"/>
              <a:gd name="connsiteX8" fmla="*/ 8767718 w 9167768"/>
              <a:gd name="connsiteY8" fmla="*/ 4724400 h 4724400"/>
              <a:gd name="connsiteX9" fmla="*/ 404768 w 9167768"/>
              <a:gd name="connsiteY9" fmla="*/ 4724400 h 4724400"/>
              <a:gd name="connsiteX10" fmla="*/ 0 w 9167768"/>
              <a:gd name="connsiteY10" fmla="*/ 4722625 h 4724400"/>
              <a:gd name="connsiteX11" fmla="*/ 14243 w 9167768"/>
              <a:gd name="connsiteY11" fmla="*/ 219075 h 4724400"/>
              <a:gd name="connsiteX0" fmla="*/ 14243 w 9167768"/>
              <a:gd name="connsiteY0" fmla="*/ 219075 h 4724400"/>
              <a:gd name="connsiteX1" fmla="*/ 14243 w 9167768"/>
              <a:gd name="connsiteY1" fmla="*/ 0 h 4724400"/>
              <a:gd name="connsiteX2" fmla="*/ 442868 w 9167768"/>
              <a:gd name="connsiteY2" fmla="*/ 0 h 4724400"/>
              <a:gd name="connsiteX3" fmla="*/ 8767718 w 9167768"/>
              <a:gd name="connsiteY3" fmla="*/ 0 h 4724400"/>
              <a:gd name="connsiteX4" fmla="*/ 8986793 w 9167768"/>
              <a:gd name="connsiteY4" fmla="*/ 219075 h 4724400"/>
              <a:gd name="connsiteX5" fmla="*/ 9167768 w 9167768"/>
              <a:gd name="connsiteY5" fmla="*/ 219075 h 4724400"/>
              <a:gd name="connsiteX6" fmla="*/ 9167768 w 9167768"/>
              <a:gd name="connsiteY6" fmla="*/ 4495800 h 4724400"/>
              <a:gd name="connsiteX7" fmla="*/ 8996318 w 9167768"/>
              <a:gd name="connsiteY7" fmla="*/ 4495800 h 4724400"/>
              <a:gd name="connsiteX8" fmla="*/ 8767718 w 9167768"/>
              <a:gd name="connsiteY8" fmla="*/ 4724400 h 4724400"/>
              <a:gd name="connsiteX9" fmla="*/ 404768 w 9167768"/>
              <a:gd name="connsiteY9" fmla="*/ 4724400 h 4724400"/>
              <a:gd name="connsiteX10" fmla="*/ 0 w 9167768"/>
              <a:gd name="connsiteY10" fmla="*/ 4722625 h 4724400"/>
              <a:gd name="connsiteX11" fmla="*/ 14243 w 9167768"/>
              <a:gd name="connsiteY11" fmla="*/ 219075 h 4724400"/>
              <a:gd name="connsiteX0" fmla="*/ 14243 w 9167768"/>
              <a:gd name="connsiteY0" fmla="*/ 219075 h 4724400"/>
              <a:gd name="connsiteX1" fmla="*/ 14243 w 9167768"/>
              <a:gd name="connsiteY1" fmla="*/ 0 h 4724400"/>
              <a:gd name="connsiteX2" fmla="*/ 442868 w 9167768"/>
              <a:gd name="connsiteY2" fmla="*/ 0 h 4724400"/>
              <a:gd name="connsiteX3" fmla="*/ 8767718 w 9167768"/>
              <a:gd name="connsiteY3" fmla="*/ 0 h 4724400"/>
              <a:gd name="connsiteX4" fmla="*/ 8129543 w 9167768"/>
              <a:gd name="connsiteY4" fmla="*/ 221456 h 4724400"/>
              <a:gd name="connsiteX5" fmla="*/ 9167768 w 9167768"/>
              <a:gd name="connsiteY5" fmla="*/ 219075 h 4724400"/>
              <a:gd name="connsiteX6" fmla="*/ 9167768 w 9167768"/>
              <a:gd name="connsiteY6" fmla="*/ 4495800 h 4724400"/>
              <a:gd name="connsiteX7" fmla="*/ 8996318 w 9167768"/>
              <a:gd name="connsiteY7" fmla="*/ 4495800 h 4724400"/>
              <a:gd name="connsiteX8" fmla="*/ 8767718 w 9167768"/>
              <a:gd name="connsiteY8" fmla="*/ 4724400 h 4724400"/>
              <a:gd name="connsiteX9" fmla="*/ 404768 w 9167768"/>
              <a:gd name="connsiteY9" fmla="*/ 4724400 h 4724400"/>
              <a:gd name="connsiteX10" fmla="*/ 0 w 9167768"/>
              <a:gd name="connsiteY10" fmla="*/ 4722625 h 4724400"/>
              <a:gd name="connsiteX11" fmla="*/ 14243 w 9167768"/>
              <a:gd name="connsiteY11" fmla="*/ 219075 h 4724400"/>
              <a:gd name="connsiteX0" fmla="*/ 14243 w 9167768"/>
              <a:gd name="connsiteY0" fmla="*/ 219075 h 4724400"/>
              <a:gd name="connsiteX1" fmla="*/ 14243 w 9167768"/>
              <a:gd name="connsiteY1" fmla="*/ 0 h 4724400"/>
              <a:gd name="connsiteX2" fmla="*/ 442868 w 9167768"/>
              <a:gd name="connsiteY2" fmla="*/ 0 h 4724400"/>
              <a:gd name="connsiteX3" fmla="*/ 7931900 w 9167768"/>
              <a:gd name="connsiteY3" fmla="*/ 0 h 4724400"/>
              <a:gd name="connsiteX4" fmla="*/ 8129543 w 9167768"/>
              <a:gd name="connsiteY4" fmla="*/ 221456 h 4724400"/>
              <a:gd name="connsiteX5" fmla="*/ 9167768 w 9167768"/>
              <a:gd name="connsiteY5" fmla="*/ 219075 h 4724400"/>
              <a:gd name="connsiteX6" fmla="*/ 9167768 w 9167768"/>
              <a:gd name="connsiteY6" fmla="*/ 4495800 h 4724400"/>
              <a:gd name="connsiteX7" fmla="*/ 8996318 w 9167768"/>
              <a:gd name="connsiteY7" fmla="*/ 4495800 h 4724400"/>
              <a:gd name="connsiteX8" fmla="*/ 8767718 w 9167768"/>
              <a:gd name="connsiteY8" fmla="*/ 4724400 h 4724400"/>
              <a:gd name="connsiteX9" fmla="*/ 404768 w 9167768"/>
              <a:gd name="connsiteY9" fmla="*/ 4724400 h 4724400"/>
              <a:gd name="connsiteX10" fmla="*/ 0 w 9167768"/>
              <a:gd name="connsiteY10" fmla="*/ 4722625 h 4724400"/>
              <a:gd name="connsiteX11" fmla="*/ 14243 w 9167768"/>
              <a:gd name="connsiteY11" fmla="*/ 219075 h 4724400"/>
              <a:gd name="connsiteX0" fmla="*/ 14243 w 9167768"/>
              <a:gd name="connsiteY0" fmla="*/ 219075 h 4724400"/>
              <a:gd name="connsiteX1" fmla="*/ 14243 w 9167768"/>
              <a:gd name="connsiteY1" fmla="*/ 0 h 4724400"/>
              <a:gd name="connsiteX2" fmla="*/ 442868 w 9167768"/>
              <a:gd name="connsiteY2" fmla="*/ 0 h 4724400"/>
              <a:gd name="connsiteX3" fmla="*/ 7931900 w 9167768"/>
              <a:gd name="connsiteY3" fmla="*/ 0 h 4724400"/>
              <a:gd name="connsiteX4" fmla="*/ 8122399 w 9167768"/>
              <a:gd name="connsiteY4" fmla="*/ 211931 h 4724400"/>
              <a:gd name="connsiteX5" fmla="*/ 9167768 w 9167768"/>
              <a:gd name="connsiteY5" fmla="*/ 219075 h 4724400"/>
              <a:gd name="connsiteX6" fmla="*/ 9167768 w 9167768"/>
              <a:gd name="connsiteY6" fmla="*/ 4495800 h 4724400"/>
              <a:gd name="connsiteX7" fmla="*/ 8996318 w 9167768"/>
              <a:gd name="connsiteY7" fmla="*/ 4495800 h 4724400"/>
              <a:gd name="connsiteX8" fmla="*/ 8767718 w 9167768"/>
              <a:gd name="connsiteY8" fmla="*/ 4724400 h 4724400"/>
              <a:gd name="connsiteX9" fmla="*/ 404768 w 9167768"/>
              <a:gd name="connsiteY9" fmla="*/ 4724400 h 4724400"/>
              <a:gd name="connsiteX10" fmla="*/ 0 w 9167768"/>
              <a:gd name="connsiteY10" fmla="*/ 4722625 h 4724400"/>
              <a:gd name="connsiteX11" fmla="*/ 14243 w 9167768"/>
              <a:gd name="connsiteY11" fmla="*/ 219075 h 4724400"/>
              <a:gd name="connsiteX0" fmla="*/ 14243 w 9167768"/>
              <a:gd name="connsiteY0" fmla="*/ 219075 h 4724400"/>
              <a:gd name="connsiteX1" fmla="*/ 14243 w 9167768"/>
              <a:gd name="connsiteY1" fmla="*/ 0 h 4724400"/>
              <a:gd name="connsiteX2" fmla="*/ 442868 w 9167768"/>
              <a:gd name="connsiteY2" fmla="*/ 0 h 4724400"/>
              <a:gd name="connsiteX3" fmla="*/ 7931900 w 9167768"/>
              <a:gd name="connsiteY3" fmla="*/ 0 h 4724400"/>
              <a:gd name="connsiteX4" fmla="*/ 8127162 w 9167768"/>
              <a:gd name="connsiteY4" fmla="*/ 223838 h 4724400"/>
              <a:gd name="connsiteX5" fmla="*/ 9167768 w 9167768"/>
              <a:gd name="connsiteY5" fmla="*/ 219075 h 4724400"/>
              <a:gd name="connsiteX6" fmla="*/ 9167768 w 9167768"/>
              <a:gd name="connsiteY6" fmla="*/ 4495800 h 4724400"/>
              <a:gd name="connsiteX7" fmla="*/ 8996318 w 9167768"/>
              <a:gd name="connsiteY7" fmla="*/ 4495800 h 4724400"/>
              <a:gd name="connsiteX8" fmla="*/ 8767718 w 9167768"/>
              <a:gd name="connsiteY8" fmla="*/ 4724400 h 4724400"/>
              <a:gd name="connsiteX9" fmla="*/ 404768 w 9167768"/>
              <a:gd name="connsiteY9" fmla="*/ 4724400 h 4724400"/>
              <a:gd name="connsiteX10" fmla="*/ 0 w 9167768"/>
              <a:gd name="connsiteY10" fmla="*/ 4722625 h 4724400"/>
              <a:gd name="connsiteX11" fmla="*/ 14243 w 9167768"/>
              <a:gd name="connsiteY11" fmla="*/ 219075 h 4724400"/>
              <a:gd name="connsiteX0" fmla="*/ 14243 w 9167768"/>
              <a:gd name="connsiteY0" fmla="*/ 219075 h 4724400"/>
              <a:gd name="connsiteX1" fmla="*/ 14243 w 9167768"/>
              <a:gd name="connsiteY1" fmla="*/ 0 h 4724400"/>
              <a:gd name="connsiteX2" fmla="*/ 442868 w 9167768"/>
              <a:gd name="connsiteY2" fmla="*/ 0 h 4724400"/>
              <a:gd name="connsiteX3" fmla="*/ 7931900 w 9167768"/>
              <a:gd name="connsiteY3" fmla="*/ 0 h 4724400"/>
              <a:gd name="connsiteX4" fmla="*/ 8120018 w 9167768"/>
              <a:gd name="connsiteY4" fmla="*/ 216695 h 4724400"/>
              <a:gd name="connsiteX5" fmla="*/ 9167768 w 9167768"/>
              <a:gd name="connsiteY5" fmla="*/ 219075 h 4724400"/>
              <a:gd name="connsiteX6" fmla="*/ 9167768 w 9167768"/>
              <a:gd name="connsiteY6" fmla="*/ 4495800 h 4724400"/>
              <a:gd name="connsiteX7" fmla="*/ 8996318 w 9167768"/>
              <a:gd name="connsiteY7" fmla="*/ 4495800 h 4724400"/>
              <a:gd name="connsiteX8" fmla="*/ 8767718 w 9167768"/>
              <a:gd name="connsiteY8" fmla="*/ 4724400 h 4724400"/>
              <a:gd name="connsiteX9" fmla="*/ 404768 w 9167768"/>
              <a:gd name="connsiteY9" fmla="*/ 4724400 h 4724400"/>
              <a:gd name="connsiteX10" fmla="*/ 0 w 9167768"/>
              <a:gd name="connsiteY10" fmla="*/ 4722625 h 4724400"/>
              <a:gd name="connsiteX11" fmla="*/ 14243 w 9167768"/>
              <a:gd name="connsiteY11" fmla="*/ 219075 h 4724400"/>
              <a:gd name="connsiteX0" fmla="*/ 14243 w 9167768"/>
              <a:gd name="connsiteY0" fmla="*/ 219075 h 4724400"/>
              <a:gd name="connsiteX1" fmla="*/ 14243 w 9167768"/>
              <a:gd name="connsiteY1" fmla="*/ 0 h 4724400"/>
              <a:gd name="connsiteX2" fmla="*/ 442868 w 9167768"/>
              <a:gd name="connsiteY2" fmla="*/ 0 h 4724400"/>
              <a:gd name="connsiteX3" fmla="*/ 7931900 w 9167768"/>
              <a:gd name="connsiteY3" fmla="*/ 0 h 4724400"/>
              <a:gd name="connsiteX4" fmla="*/ 8120018 w 9167768"/>
              <a:gd name="connsiteY4" fmla="*/ 219076 h 4724400"/>
              <a:gd name="connsiteX5" fmla="*/ 9167768 w 9167768"/>
              <a:gd name="connsiteY5" fmla="*/ 219075 h 4724400"/>
              <a:gd name="connsiteX6" fmla="*/ 9167768 w 9167768"/>
              <a:gd name="connsiteY6" fmla="*/ 4495800 h 4724400"/>
              <a:gd name="connsiteX7" fmla="*/ 8996318 w 9167768"/>
              <a:gd name="connsiteY7" fmla="*/ 4495800 h 4724400"/>
              <a:gd name="connsiteX8" fmla="*/ 8767718 w 9167768"/>
              <a:gd name="connsiteY8" fmla="*/ 4724400 h 4724400"/>
              <a:gd name="connsiteX9" fmla="*/ 404768 w 9167768"/>
              <a:gd name="connsiteY9" fmla="*/ 4724400 h 4724400"/>
              <a:gd name="connsiteX10" fmla="*/ 0 w 9167768"/>
              <a:gd name="connsiteY10" fmla="*/ 4722625 h 4724400"/>
              <a:gd name="connsiteX11" fmla="*/ 14243 w 9167768"/>
              <a:gd name="connsiteY11" fmla="*/ 219075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7768" h="4724400">
                <a:moveTo>
                  <a:pt x="14243" y="219075"/>
                </a:moveTo>
                <a:lnTo>
                  <a:pt x="14243" y="0"/>
                </a:lnTo>
                <a:lnTo>
                  <a:pt x="442868" y="0"/>
                </a:lnTo>
                <a:lnTo>
                  <a:pt x="7931900" y="0"/>
                </a:lnTo>
                <a:lnTo>
                  <a:pt x="8120018" y="219076"/>
                </a:lnTo>
                <a:lnTo>
                  <a:pt x="9167768" y="219075"/>
                </a:lnTo>
                <a:lnTo>
                  <a:pt x="9167768" y="4495800"/>
                </a:lnTo>
                <a:lnTo>
                  <a:pt x="8996318" y="4495800"/>
                </a:lnTo>
                <a:lnTo>
                  <a:pt x="8767718" y="4724400"/>
                </a:lnTo>
                <a:lnTo>
                  <a:pt x="404768" y="4724400"/>
                </a:lnTo>
                <a:lnTo>
                  <a:pt x="0" y="4722625"/>
                </a:lnTo>
                <a:cubicBezTo>
                  <a:pt x="5542" y="3225410"/>
                  <a:pt x="8701" y="1716290"/>
                  <a:pt x="14243" y="219075"/>
                </a:cubicBezTo>
                <a:close/>
              </a:path>
            </a:pathLst>
          </a:custGeom>
          <a:gradFill>
            <a:gsLst>
              <a:gs pos="63000">
                <a:schemeClr val="accent2"/>
              </a:gs>
              <a:gs pos="0">
                <a:schemeClr val="accent3"/>
              </a:gs>
              <a:gs pos="100000">
                <a:schemeClr val="accent1"/>
              </a:gs>
            </a:gsLst>
            <a:lin ang="3000000" scaled="0"/>
          </a:gra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0" dist="88900" dir="2700000" algn="tl" rotWithShape="0">
              <a:prstClr val="black">
                <a:alpha val="6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1963" y="1793875"/>
            <a:ext cx="4195762" cy="4275138"/>
          </a:xfrm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spcBef>
                <a:spcPts val="0"/>
              </a:spcBef>
              <a:spcAft>
                <a:spcPts val="1266"/>
              </a:spcAft>
              <a:defRPr sz="1600">
                <a:solidFill>
                  <a:schemeClr val="bg1"/>
                </a:solidFill>
                <a:latin typeface="Neo Sans Intel" pitchFamily="34" charset="0"/>
              </a:defRPr>
            </a:lvl1pPr>
            <a:lvl2pPr marL="118872" indent="-118872">
              <a:spcBef>
                <a:spcPts val="0"/>
              </a:spcBef>
              <a:spcAft>
                <a:spcPts val="1266"/>
              </a:spcAft>
              <a:buClr>
                <a:schemeClr val="bg1"/>
              </a:buClr>
              <a:buSzPct val="80000"/>
              <a:defRPr sz="1400">
                <a:solidFill>
                  <a:schemeClr val="bg1"/>
                </a:solidFill>
                <a:latin typeface="Neo Sans Intel" pitchFamily="34" charset="0"/>
              </a:defRPr>
            </a:lvl2pPr>
            <a:lvl3pPr marL="414142" indent="-226905">
              <a:buClr>
                <a:schemeClr val="bg1"/>
              </a:buClr>
              <a:buSzPct val="80000"/>
              <a:buFont typeface="Courier New" pitchFamily="49" charset="0"/>
              <a:buChar char="o"/>
              <a:defRPr sz="1200">
                <a:solidFill>
                  <a:schemeClr val="bg1"/>
                </a:solidFill>
                <a:latin typeface="Neo Sans Intel" pitchFamily="34" charset="0"/>
              </a:defRPr>
            </a:lvl3pPr>
            <a:lvl4pPr marL="568055" indent="-152328">
              <a:buClr>
                <a:schemeClr val="bg1"/>
              </a:buClr>
              <a:buSzPct val="80000"/>
              <a:buFont typeface="Courier New" pitchFamily="49" charset="0"/>
              <a:buChar char="o"/>
              <a:defRPr sz="1200">
                <a:solidFill>
                  <a:schemeClr val="bg1"/>
                </a:solidFill>
                <a:latin typeface="Neo Sans Intel" pitchFamily="34" charset="0"/>
              </a:defRPr>
            </a:lvl4pPr>
            <a:lvl5pPr marL="761639" indent="-191998">
              <a:buClr>
                <a:schemeClr val="bg1"/>
              </a:buClr>
              <a:buSzPct val="80000"/>
              <a:buFont typeface="Courier New" pitchFamily="49" charset="0"/>
              <a:buChar char="o"/>
              <a:defRPr sz="1200">
                <a:solidFill>
                  <a:schemeClr val="bg1"/>
                </a:solidFill>
                <a:latin typeface="Neo Sans Intel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514" y="187584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844"/>
              </a:spcBef>
              <a:defRPr b="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intel logo"/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0" y="6246835"/>
            <a:ext cx="547486" cy="3636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2562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Covers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8257308" cy="4102745"/>
          </a:xfrm>
          <a:prstGeom prst="rect">
            <a:avLst/>
          </a:prstGeom>
        </p:spPr>
      </p:pic>
      <p:pic>
        <p:nvPicPr>
          <p:cNvPr id="9" name="Picture 8" descr="intel_rgb_30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9" y="301372"/>
            <a:ext cx="865548" cy="570685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939598"/>
                </a:solidFill>
                <a:latin typeface="Neo Sans Intel"/>
                <a:cs typeface="Neo Sans Intel"/>
              </a:rPr>
              <a:t>INTEL CONFIDENTIAL, FOR INTERNAL USE ONLY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363972"/>
            <a:ext cx="6020027" cy="584775"/>
          </a:xfrm>
        </p:spPr>
        <p:txBody>
          <a:bodyPr wrap="none" anchor="ctr" anchorCtr="0">
            <a:spAutoFit/>
          </a:bodyPr>
          <a:lstStyle>
            <a:lvl1pPr algn="l">
              <a:lnSpc>
                <a:spcPct val="100000"/>
              </a:lnSpc>
              <a:defRPr sz="38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0188" y="3264183"/>
            <a:ext cx="4343400" cy="620683"/>
          </a:xfr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b="0" i="0" dirty="0" smtClean="0">
                <a:latin typeface="Neo Sans Intel"/>
                <a:cs typeface="Neo Sans Intel"/>
              </a:rPr>
              <a:t>Subtitle</a:t>
            </a:r>
            <a:endParaRPr lang="en-US" dirty="0" smtClean="0">
              <a:latin typeface="Verdana" charset="0"/>
            </a:endParaRP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1600" b="0" i="0" dirty="0" smtClean="0">
                <a:latin typeface="Neo Sans Intel"/>
                <a:cs typeface="Neo Sans Intel"/>
              </a:rPr>
              <a:t>Additional Info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639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rgbClr val="B4BA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solidFill>
                <a:srgbClr val="B4BA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04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s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534"/>
            <a:ext cx="8342654" cy="2904841"/>
          </a:xfrm>
          <a:prstGeom prst="rect">
            <a:avLst/>
          </a:prstGeom>
        </p:spPr>
      </p:pic>
      <p:pic>
        <p:nvPicPr>
          <p:cNvPr id="8" name="Picture 7" descr="intel_rgb_30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9" y="301372"/>
            <a:ext cx="865548" cy="570685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939598"/>
                </a:solidFill>
                <a:latin typeface="Neo Sans Intel"/>
                <a:cs typeface="Neo Sans Intel"/>
              </a:rPr>
              <a:t>INTEL CONFIDENTIAL, FOR INTERNAL USE ONLY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782553"/>
            <a:ext cx="6754008" cy="584775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38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9957" y="3750107"/>
            <a:ext cx="4343400" cy="620683"/>
          </a:xfr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b="0" i="0" dirty="0" smtClean="0">
                <a:latin typeface="Neo Sans Intel"/>
                <a:cs typeface="Neo Sans Intel"/>
              </a:rPr>
              <a:t>Subtitle</a:t>
            </a:r>
            <a:endParaRPr lang="en-US" dirty="0" smtClean="0">
              <a:latin typeface="Verdana" charset="0"/>
            </a:endParaRP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1600" b="0" i="0" dirty="0" smtClean="0">
                <a:latin typeface="Neo Sans Intel"/>
                <a:cs typeface="Neo Sans Intel"/>
              </a:rPr>
              <a:t>Additional Info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9639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rgbClr val="B4BA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solidFill>
                <a:srgbClr val="B4BA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0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Covers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2543"/>
            <a:ext cx="8495059" cy="3724780"/>
          </a:xfrm>
          <a:prstGeom prst="rect">
            <a:avLst/>
          </a:prstGeom>
        </p:spPr>
      </p:pic>
      <p:pic>
        <p:nvPicPr>
          <p:cNvPr id="15" name="Picture 14" descr="intel_rgb_30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9" y="301372"/>
            <a:ext cx="865548" cy="570685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939598"/>
                </a:solidFill>
                <a:latin typeface="Neo Sans Intel"/>
                <a:cs typeface="Neo Sans Intel"/>
              </a:rPr>
              <a:t>INTEL CONFIDENTIAL, FOR INTERNAL USE ONLY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2727579"/>
            <a:ext cx="6020027" cy="584775"/>
          </a:xfrm>
        </p:spPr>
        <p:txBody>
          <a:bodyPr wrap="none" anchor="ctr" anchorCtr="0">
            <a:spAutoFit/>
          </a:bodyPr>
          <a:lstStyle>
            <a:lvl1pPr algn="l">
              <a:lnSpc>
                <a:spcPct val="100000"/>
              </a:lnSpc>
              <a:defRPr sz="3800" b="0" i="0">
                <a:solidFill>
                  <a:schemeClr val="bg1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2333" y="3649814"/>
            <a:ext cx="4343400" cy="620683"/>
          </a:xfr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 b="0" i="0">
                <a:solidFill>
                  <a:schemeClr val="bg1"/>
                </a:solidFill>
                <a:latin typeface="Neo Sans Intel Medium"/>
                <a:cs typeface="Neo Sans Intel Medium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b="0" i="0" dirty="0" smtClean="0">
                <a:latin typeface="Neo Sans Intel"/>
                <a:cs typeface="Neo Sans Intel"/>
              </a:rPr>
              <a:t>Subtitle</a:t>
            </a:r>
            <a:endParaRPr lang="en-US" dirty="0" smtClean="0">
              <a:latin typeface="Verdana" charset="0"/>
            </a:endParaRP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1600" b="0" i="0" dirty="0" smtClean="0">
                <a:latin typeface="Neo Sans Intel"/>
                <a:cs typeface="Neo Sans Intel"/>
              </a:rPr>
              <a:t>Additional Info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639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rgbClr val="B4BA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solidFill>
                <a:srgbClr val="B4BA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59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14601"/>
            <a:ext cx="6477000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8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Section Divider title Style</a:t>
            </a:r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  <a:latin typeface="Neo Sans Intel"/>
                <a:cs typeface="Neo Sans Intel"/>
              </a:rPr>
              <a:t>INTEL CONFIDENTIAL</a:t>
            </a:r>
            <a:endParaRPr lang="en-US" sz="800" dirty="0">
              <a:solidFill>
                <a:srgbClr val="FFFFFF"/>
              </a:solidFill>
              <a:latin typeface="Neo Sans Intel"/>
              <a:cs typeface="Neo Sans Intel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2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4C7BE5-B578-44C2-B697-AD60B2F34A37}" type="slidenum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2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14601"/>
            <a:ext cx="4627756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8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Section Divider title Style</a:t>
            </a:r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  <a:latin typeface="Neo Sans Intel"/>
                <a:cs typeface="Neo Sans Intel"/>
              </a:rPr>
              <a:t>INTEL CONFIDENTIAL</a:t>
            </a:r>
            <a:endParaRPr lang="en-US" sz="800" dirty="0">
              <a:solidFill>
                <a:srgbClr val="FFFFFF"/>
              </a:solidFill>
              <a:latin typeface="Neo Sans Intel"/>
              <a:cs typeface="Neo Sans Intel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2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4C7BE5-B578-44C2-B697-AD60B2F34A37}" type="slidenum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77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  <a:latin typeface="Neo Sans Intel"/>
                <a:cs typeface="Neo Sans Intel"/>
              </a:rPr>
              <a:t>INTEL CONFIDENTIAL</a:t>
            </a:r>
            <a:endParaRPr lang="en-US" sz="800" dirty="0">
              <a:solidFill>
                <a:srgbClr val="FFFFFF"/>
              </a:solidFill>
              <a:latin typeface="Neo Sans Intel"/>
              <a:cs typeface="Neo Sans Intel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2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4C7BE5-B578-44C2-B697-AD60B2F34A37}" type="slidenum">
              <a:rPr lang="ja-JP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2466" y="584201"/>
            <a:ext cx="4627756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600" b="0" i="0" cap="none">
                <a:solidFill>
                  <a:srgbClr val="FFFFFF"/>
                </a:solidFill>
                <a:latin typeface="Neo Sans Intel"/>
                <a:cs typeface="Neo Sans Intel"/>
              </a:defRPr>
            </a:lvl1pPr>
          </a:lstStyle>
          <a:p>
            <a:r>
              <a:rPr lang="en-US" dirty="0" smtClean="0"/>
              <a:t>Click To Edit Section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96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76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9539"/>
            <a:ext cx="4037012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9539"/>
            <a:ext cx="4038600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295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9575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en-US" altLang="ja-JP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9539"/>
            <a:ext cx="8228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altLang="ja-JP" dirty="0" smtClean="0"/>
          </a:p>
        </p:txBody>
      </p:sp>
      <p:pic>
        <p:nvPicPr>
          <p:cNvPr id="5" name="Picture 4" descr="Intel_footer_121410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0" y="6362701"/>
            <a:ext cx="9144000" cy="4953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rgbClr val="FFFFFF"/>
                </a:solidFill>
                <a:latin typeface="Neo Sans Intel"/>
                <a:cs typeface="Neo Sans Intel"/>
              </a:rPr>
              <a:t>INTEL CONFIDENTIAL</a:t>
            </a:r>
            <a:endParaRPr lang="en-US" sz="800" dirty="0">
              <a:solidFill>
                <a:srgbClr val="FFFFFF"/>
              </a:solidFill>
              <a:latin typeface="Neo Sans Intel"/>
              <a:cs typeface="Neo Sans Int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96390"/>
            <a:ext cx="325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rgbClr val="FFFFFF"/>
                </a:solidFill>
                <a:latin typeface="Neo Sans Intel"/>
                <a:ea typeface="Verdana" pitchFamily="34" charset="0"/>
                <a:cs typeface="Neo Sans Intel"/>
              </a:rPr>
              <a:pPr/>
              <a:t>‹#›</a:t>
            </a:fld>
            <a:endParaRPr lang="en-US" sz="800" dirty="0">
              <a:solidFill>
                <a:srgbClr val="FFFFFF"/>
              </a:solidFill>
              <a:latin typeface="Neo Sans Intel"/>
              <a:ea typeface="Verdana" pitchFamily="34" charset="0"/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21843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3000" b="0" i="0">
          <a:solidFill>
            <a:schemeClr val="accent1"/>
          </a:solidFill>
          <a:latin typeface="Neo Sans Intel"/>
          <a:ea typeface="+mj-ea"/>
          <a:cs typeface="Neo Sans Intel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0" indent="0" algn="l" rtl="0" eaLnBrk="1" fontAlgn="base" hangingPunct="1">
        <a:spcBef>
          <a:spcPct val="75000"/>
        </a:spcBef>
        <a:spcAft>
          <a:spcPct val="0"/>
        </a:spcAft>
        <a:defRPr sz="2400" b="0" i="0">
          <a:solidFill>
            <a:schemeClr val="tx1"/>
          </a:solidFill>
          <a:latin typeface="Neo Sans Intel"/>
          <a:ea typeface="+mn-ea"/>
          <a:cs typeface="Neo Sans Intel"/>
        </a:defRPr>
      </a:lvl1pPr>
      <a:lvl2pPr marL="185738" indent="-18415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200" b="0" i="0">
          <a:solidFill>
            <a:schemeClr val="tx1"/>
          </a:solidFill>
          <a:latin typeface="Neo Sans Intel"/>
          <a:cs typeface="Neo Sans Intel"/>
        </a:defRPr>
      </a:lvl2pPr>
      <a:lvl3pPr marL="414338" indent="-2270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2000" b="0" i="0">
          <a:solidFill>
            <a:schemeClr val="tx1"/>
          </a:solidFill>
          <a:latin typeface="Neo Sans Intel"/>
          <a:cs typeface="Neo Sans Intel"/>
        </a:defRPr>
      </a:lvl3pPr>
      <a:lvl4pPr marL="568325" indent="-1524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1800" b="0" i="0">
          <a:solidFill>
            <a:schemeClr val="tx1"/>
          </a:solidFill>
          <a:latin typeface="Neo Sans Intel"/>
          <a:cs typeface="Neo Sans Intel"/>
        </a:defRPr>
      </a:lvl4pPr>
      <a:lvl5pPr marL="7620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800" b="0" i="0">
          <a:solidFill>
            <a:schemeClr val="tx1"/>
          </a:solidFill>
          <a:latin typeface="Neo Sans Intel"/>
          <a:cs typeface="Neo Sans Intel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tags" Target="../tags/tag5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7425110" cy="1169551"/>
          </a:xfrm>
        </p:spPr>
        <p:txBody>
          <a:bodyPr/>
          <a:lstStyle/>
          <a:p>
            <a:r>
              <a:rPr lang="ru-RU" dirty="0" smtClean="0"/>
              <a:t>Модульные </a:t>
            </a:r>
            <a:r>
              <a:rPr lang="uk-UA" dirty="0" smtClean="0"/>
              <a:t>моноблоки – новые</a:t>
            </a:r>
            <a:br>
              <a:rPr lang="uk-UA" dirty="0" smtClean="0"/>
            </a:br>
            <a:r>
              <a:rPr lang="uk-UA" dirty="0" smtClean="0"/>
              <a:t>возможности для вашего бизнеса</a:t>
            </a:r>
            <a:endParaRPr lang="en-US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78240" y="4640759"/>
            <a:ext cx="4466738" cy="769441"/>
          </a:xfrm>
        </p:spPr>
        <p:txBody>
          <a:bodyPr/>
          <a:lstStyle/>
          <a:p>
            <a:r>
              <a:rPr lang="ru-RU" sz="2800" dirty="0" smtClean="0"/>
              <a:t>Дмитрий Егоров</a:t>
            </a:r>
          </a:p>
          <a:p>
            <a:r>
              <a:rPr lang="en-US" sz="2800" dirty="0" smtClean="0"/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3547625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45403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eo Sans Intel" pitchFamily="34" charset="0"/>
              </a:rPr>
              <a:t>z-</a:t>
            </a:r>
            <a:r>
              <a:rPr lang="ru-RU" sz="2400" dirty="0" smtClean="0">
                <a:solidFill>
                  <a:srgbClr val="FF0000"/>
                </a:solidFill>
                <a:latin typeface="Neo Sans Intel" pitchFamily="34" charset="0"/>
              </a:rPr>
              <a:t>размер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видео выход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LVDS/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eDP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SODIMM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 память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бортовое питание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поддержка карт расширения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Mini 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PCIe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Neo Sans Intel" pitchFamily="34" charset="0"/>
            </a:endParaRPr>
          </a:p>
        </p:txBody>
      </p:sp>
      <p:pic>
        <p:nvPicPr>
          <p:cNvPr id="2050" name="Picture 2" descr="\\192.168.1.102\Public\2012\ISMC\Tim images\KeyThin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2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0" y="427037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Ключевые отличия</a:t>
            </a:r>
            <a:r>
              <a:rPr lang="en-US" sz="3200" dirty="0" smtClean="0"/>
              <a:t> </a:t>
            </a:r>
            <a:r>
              <a:rPr lang="ru-RU" sz="3200" dirty="0" smtClean="0"/>
              <a:t>МП </a:t>
            </a:r>
            <a:r>
              <a:rPr lang="en-US" sz="3200" dirty="0" smtClean="0"/>
              <a:t>Thin Mini-ITX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5448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45403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eo Sans Intel" pitchFamily="34" charset="0"/>
              </a:rPr>
              <a:t>z-</a:t>
            </a:r>
            <a:r>
              <a:rPr lang="ru-RU" sz="2400" dirty="0" smtClean="0">
                <a:solidFill>
                  <a:srgbClr val="FF0000"/>
                </a:solidFill>
                <a:latin typeface="Neo Sans Intel" pitchFamily="34" charset="0"/>
              </a:rPr>
              <a:t>размер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видео выход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LVDS/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eDP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SODIMM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 память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бортовое питание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поддержка карт расширения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Mini 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PCIe</a:t>
            </a:r>
            <a:endParaRPr lang="en-US" sz="2400" dirty="0">
              <a:solidFill>
                <a:srgbClr val="000000"/>
              </a:solidFill>
              <a:latin typeface="Neo Sans Intel" pitchFamily="34" charset="0"/>
            </a:endParaRPr>
          </a:p>
        </p:txBody>
      </p:sp>
      <p:pic>
        <p:nvPicPr>
          <p:cNvPr id="2050" name="Picture 2" descr="\\192.168.1.102\Public\2012\ISMC\Tim images\KeyThin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2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0" y="427037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Ключевые отличия</a:t>
            </a:r>
            <a:r>
              <a:rPr lang="en-US" sz="3200" dirty="0" smtClean="0"/>
              <a:t> </a:t>
            </a:r>
            <a:r>
              <a:rPr lang="ru-RU" sz="3200" dirty="0" smtClean="0"/>
              <a:t>МП </a:t>
            </a:r>
            <a:r>
              <a:rPr lang="en-US" sz="3200" dirty="0" smtClean="0"/>
              <a:t>Thin Mini-ITX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5448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45403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eo Sans Intel" pitchFamily="34" charset="0"/>
              </a:rPr>
              <a:t>z-</a:t>
            </a:r>
            <a:r>
              <a:rPr lang="ru-RU" sz="2400" dirty="0" smtClean="0">
                <a:latin typeface="Neo Sans Intel" pitchFamily="34" charset="0"/>
              </a:rPr>
              <a:t>размер</a:t>
            </a:r>
            <a:r>
              <a:rPr lang="en-US" sz="2400" dirty="0" smtClean="0">
                <a:latin typeface="Neo Sans Intel" pitchFamily="34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Neo Sans Intel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Neo Sans Intel" pitchFamily="34" charset="0"/>
              </a:rPr>
              <a:t>видео выход </a:t>
            </a:r>
            <a:r>
              <a:rPr lang="en-US" sz="2400" dirty="0" smtClean="0">
                <a:solidFill>
                  <a:srgbClr val="FF0000"/>
                </a:solidFill>
                <a:latin typeface="Neo Sans Intel" pitchFamily="34" charset="0"/>
              </a:rPr>
              <a:t>LVDS/</a:t>
            </a:r>
            <a:r>
              <a:rPr lang="en-US" sz="2400" dirty="0" err="1" smtClean="0">
                <a:solidFill>
                  <a:srgbClr val="FF0000"/>
                </a:solidFill>
                <a:latin typeface="Neo Sans Intel" pitchFamily="34" charset="0"/>
              </a:rPr>
              <a:t>eDP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SODIMM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 память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бортовое питание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поддержка карт расширения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Mini 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PCIe</a:t>
            </a:r>
            <a:endParaRPr lang="en-US" sz="2400" dirty="0">
              <a:solidFill>
                <a:srgbClr val="000000"/>
              </a:solidFill>
              <a:latin typeface="Neo Sans Intel" pitchFamily="34" charset="0"/>
            </a:endParaRPr>
          </a:p>
        </p:txBody>
      </p:sp>
      <p:pic>
        <p:nvPicPr>
          <p:cNvPr id="2050" name="Picture 2" descr="\\192.168.1.102\Public\2012\ISMC\Tim images\KeyThin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2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sp>
        <p:nvSpPr>
          <p:cNvPr id="16" name="Title 3"/>
          <p:cNvSpPr txBox="1">
            <a:spLocks/>
          </p:cNvSpPr>
          <p:nvPr/>
        </p:nvSpPr>
        <p:spPr bwMode="auto">
          <a:xfrm>
            <a:off x="0" y="427037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Ключевые отличия</a:t>
            </a:r>
            <a:r>
              <a:rPr lang="en-US" sz="3200" dirty="0" smtClean="0"/>
              <a:t> </a:t>
            </a:r>
            <a:r>
              <a:rPr lang="ru-RU" sz="3200" dirty="0" smtClean="0"/>
              <a:t>МП </a:t>
            </a:r>
            <a:r>
              <a:rPr lang="en-US" sz="3200" dirty="0" smtClean="0"/>
              <a:t>Thin Mini-ITX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1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45403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z-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размер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видео выход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LVDS/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eDP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Neo Sans Intel" pitchFamily="34" charset="0"/>
              </a:rPr>
              <a:t>SODIMM</a:t>
            </a:r>
            <a:r>
              <a:rPr lang="ru-RU" sz="2400" dirty="0" smtClean="0">
                <a:solidFill>
                  <a:srgbClr val="FF0000"/>
                </a:solidFill>
                <a:latin typeface="Neo Sans Intel" pitchFamily="34" charset="0"/>
              </a:rPr>
              <a:t> память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бортовое питание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поддержка карт расширения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Mini 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PCIe</a:t>
            </a:r>
            <a:endParaRPr lang="en-US" sz="2400" dirty="0">
              <a:solidFill>
                <a:srgbClr val="000000"/>
              </a:solidFill>
              <a:latin typeface="Neo Sans Intel" pitchFamily="34" charset="0"/>
            </a:endParaRPr>
          </a:p>
        </p:txBody>
      </p:sp>
      <p:pic>
        <p:nvPicPr>
          <p:cNvPr id="2050" name="Picture 2" descr="\\192.168.1.102\Public\2012\ISMC\Tim images\KeyThin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2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0" y="427037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Ключевые отличия</a:t>
            </a:r>
            <a:r>
              <a:rPr lang="en-US" sz="3200" dirty="0" smtClean="0"/>
              <a:t> </a:t>
            </a:r>
            <a:r>
              <a:rPr lang="ru-RU" sz="3200" dirty="0" smtClean="0"/>
              <a:t>МП </a:t>
            </a:r>
            <a:r>
              <a:rPr lang="en-US" sz="3200" dirty="0" smtClean="0"/>
              <a:t>Thin Mini-ITX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1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45403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z-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размер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видео выход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LVDS/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eDP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SODIMM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 память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latin typeface="Neo Sans Intel" pitchFamily="34" charset="0"/>
              </a:rPr>
              <a:t>бортовое питание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поддержка карт расширения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Mini 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PCIe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Neo Sans Intel" pitchFamily="34" charset="0"/>
            </a:endParaRPr>
          </a:p>
        </p:txBody>
      </p:sp>
      <p:pic>
        <p:nvPicPr>
          <p:cNvPr id="2050" name="Picture 2" descr="\\192.168.1.102\Public\2012\ISMC\Tim images\KeyThin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2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0" y="427037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Ключевые отличия</a:t>
            </a:r>
            <a:r>
              <a:rPr lang="en-US" sz="3200" dirty="0" smtClean="0"/>
              <a:t> </a:t>
            </a:r>
            <a:r>
              <a:rPr lang="ru-RU" sz="3200" dirty="0" smtClean="0"/>
              <a:t>МП </a:t>
            </a:r>
            <a:r>
              <a:rPr lang="en-US" sz="3200" dirty="0" smtClean="0"/>
              <a:t>Thin Mini-ITX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1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45403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z-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размер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видео выход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LVDS/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eDP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SODIMM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 память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бортовое питание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latin typeface="Neo Sans Intel" pitchFamily="34" charset="0"/>
              </a:rPr>
              <a:t>поддержка карт расширения </a:t>
            </a:r>
            <a:r>
              <a:rPr lang="en-US" sz="2400" dirty="0" smtClean="0">
                <a:solidFill>
                  <a:srgbClr val="FF0000"/>
                </a:solidFill>
                <a:latin typeface="Neo Sans Intel" pitchFamily="34" charset="0"/>
              </a:rPr>
              <a:t>Mini </a:t>
            </a:r>
            <a:r>
              <a:rPr lang="en-US" sz="2400" dirty="0" err="1" smtClean="0">
                <a:solidFill>
                  <a:srgbClr val="FF0000"/>
                </a:solidFill>
                <a:latin typeface="Neo Sans Intel" pitchFamily="34" charset="0"/>
              </a:rPr>
              <a:t>PCIe</a:t>
            </a:r>
            <a:r>
              <a:rPr lang="en-US" sz="2400" dirty="0" smtClean="0">
                <a:solidFill>
                  <a:srgbClr val="FF0000"/>
                </a:solidFill>
                <a:latin typeface="Neo Sans Intel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Neo Sans Intel" pitchFamily="34" charset="0"/>
            </a:endParaRPr>
          </a:p>
        </p:txBody>
      </p:sp>
      <p:pic>
        <p:nvPicPr>
          <p:cNvPr id="2050" name="Picture 2" descr="\\192.168.1.102\Public\2012\ISMC\Tim images\KeyThin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2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/>
        </p:nvSpPr>
        <p:spPr bwMode="auto">
          <a:xfrm>
            <a:off x="0" y="427037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Ключевые отличия</a:t>
            </a:r>
            <a:r>
              <a:rPr lang="en-US" sz="3200" dirty="0" smtClean="0"/>
              <a:t> </a:t>
            </a:r>
            <a:r>
              <a:rPr lang="ru-RU" sz="3200" dirty="0" smtClean="0"/>
              <a:t>МП </a:t>
            </a:r>
            <a:r>
              <a:rPr lang="en-US" sz="3200" dirty="0" smtClean="0"/>
              <a:t>Thin Mini-ITX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1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45403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z-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размер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видео выход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LVDS/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eDP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SODIMM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 память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бортовое питание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latin typeface="Neo Sans Intel" pitchFamily="34" charset="0"/>
              </a:rPr>
              <a:t>поддержка карт расширения </a:t>
            </a:r>
            <a:r>
              <a:rPr lang="en-US" sz="2400" dirty="0" smtClean="0">
                <a:solidFill>
                  <a:srgbClr val="FF0000"/>
                </a:solidFill>
                <a:latin typeface="Neo Sans Intel" pitchFamily="34" charset="0"/>
              </a:rPr>
              <a:t>Mini </a:t>
            </a:r>
            <a:r>
              <a:rPr lang="en-US" sz="2400" dirty="0" err="1" smtClean="0">
                <a:solidFill>
                  <a:srgbClr val="FF0000"/>
                </a:solidFill>
                <a:latin typeface="Neo Sans Intel" pitchFamily="34" charset="0"/>
              </a:rPr>
              <a:t>PCIe</a:t>
            </a:r>
            <a:r>
              <a:rPr lang="en-US" sz="2400" dirty="0" smtClean="0">
                <a:solidFill>
                  <a:srgbClr val="FF0000"/>
                </a:solidFill>
                <a:latin typeface="Neo Sans Intel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Neo Sans Intel" pitchFamily="34" charset="0"/>
            </a:endParaRPr>
          </a:p>
        </p:txBody>
      </p:sp>
      <p:pic>
        <p:nvPicPr>
          <p:cNvPr id="2050" name="Picture 2" descr="\\192.168.1.102\Public\2012\ISMC\Tim images\KeyThin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2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0" y="427037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Ключевые отличия</a:t>
            </a:r>
            <a:r>
              <a:rPr lang="en-US" sz="3200" dirty="0" smtClean="0"/>
              <a:t> </a:t>
            </a:r>
            <a:r>
              <a:rPr lang="ru-RU" sz="3200" dirty="0" smtClean="0"/>
              <a:t>МП </a:t>
            </a:r>
            <a:r>
              <a:rPr lang="en-US" sz="3200" dirty="0" smtClean="0"/>
              <a:t>Thin Mini-ITX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10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687" y="457200"/>
            <a:ext cx="9028113" cy="7386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/>
              <a:t>Поддержка стандарта </a:t>
            </a:r>
            <a:r>
              <a:rPr lang="en-US" sz="3600" dirty="0" smtClean="0"/>
              <a:t>Mini </a:t>
            </a:r>
            <a:r>
              <a:rPr lang="en-US" sz="3600" dirty="0" err="1" smtClean="0"/>
              <a:t>PCIe</a:t>
            </a:r>
            <a:endParaRPr lang="en-US" sz="36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200" y="1689100"/>
            <a:ext cx="316653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1130300"/>
            <a:ext cx="1752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52900" y="5308600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46063" lvl="1" indent="-244475" algn="ctr" fontAlgn="base">
              <a:spcBef>
                <a:spcPct val="40000"/>
              </a:spcBef>
              <a:spcAft>
                <a:spcPct val="0"/>
              </a:spcAft>
              <a:buSzPct val="125000"/>
            </a:pPr>
            <a:r>
              <a:rPr lang="en-US" altLang="ja-JP" sz="2400" dirty="0" smtClean="0">
                <a:solidFill>
                  <a:srgbClr val="111111"/>
                </a:solidFill>
                <a:ea typeface="ＭＳ Ｐゴシック" pitchFamily="34" charset="-128"/>
                <a:cs typeface="Arial" pitchFamily="34" charset="0"/>
              </a:rPr>
              <a:t>mSATA SSD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92700" y="3035300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46063" lvl="1" indent="-244475" algn="ctr" fontAlgn="base">
              <a:spcBef>
                <a:spcPct val="40000"/>
              </a:spcBef>
              <a:spcAft>
                <a:spcPct val="0"/>
              </a:spcAft>
              <a:buSzPct val="125000"/>
            </a:pPr>
            <a:r>
              <a:rPr lang="en-US" altLang="ja-JP" sz="2400" dirty="0" smtClean="0">
                <a:solidFill>
                  <a:srgbClr val="111111"/>
                </a:solidFill>
                <a:ea typeface="ＭＳ Ｐゴシック" pitchFamily="34" charset="-128"/>
                <a:cs typeface="Arial" pitchFamily="34" charset="0"/>
              </a:rPr>
              <a:t>Wireless</a:t>
            </a:r>
          </a:p>
        </p:txBody>
      </p:sp>
      <p:pic>
        <p:nvPicPr>
          <p:cNvPr id="25602" name="Picture 1" descr="image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68900" y="3505200"/>
            <a:ext cx="3086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309563"/>
            <a:ext cx="8410575" cy="6927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 smtClean="0"/>
              <a:t>Тепловые пакеты процессоров для настольных ПК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(LGA1155)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9557" y="1524948"/>
          <a:ext cx="7792872" cy="3802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6342"/>
                <a:gridCol w="1583140"/>
                <a:gridCol w="1883390"/>
              </a:tblGrid>
              <a:tr h="390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Processor 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TDP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Timing</a:t>
                      </a:r>
                      <a:endParaRPr 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6412">
                <a:tc>
                  <a:txBody>
                    <a:bodyPr/>
                    <a:lstStyle/>
                    <a:p>
                      <a:pPr algn="r"/>
                      <a:endParaRPr lang="en-US" sz="2000" b="1" dirty="0" smtClean="0"/>
                    </a:p>
                    <a:p>
                      <a:pPr algn="r"/>
                      <a:r>
                        <a:rPr lang="en-US" sz="2000" b="1" dirty="0" smtClean="0"/>
                        <a:t>Core i5-2400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2000" b="1" dirty="0" smtClean="0"/>
                        <a:t> </a:t>
                      </a:r>
                    </a:p>
                    <a:p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65W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Доступен</a:t>
                      </a:r>
                      <a:endParaRPr lang="en-US" sz="2000" b="1" dirty="0"/>
                    </a:p>
                  </a:txBody>
                  <a:tcPr/>
                </a:tc>
              </a:tr>
              <a:tr h="1119116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pPr algn="r"/>
                      <a:r>
                        <a:rPr lang="en-US" sz="2000" b="1" dirty="0" smtClean="0"/>
                        <a:t>Core i3-2100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35W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Доступен</a:t>
                      </a:r>
                      <a:endParaRPr lang="en-US" sz="2000" b="1" dirty="0"/>
                    </a:p>
                  </a:txBody>
                  <a:tcPr/>
                </a:tc>
              </a:tr>
              <a:tr h="1146413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pPr algn="r"/>
                      <a:r>
                        <a:rPr lang="en-US" sz="2000" b="1" dirty="0" smtClean="0"/>
                        <a:t>Pentium G620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 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35W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Q2’11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0" descr="pp_a_rgb_30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9397" y="4343400"/>
            <a:ext cx="99170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5702300"/>
            <a:ext cx="8410575" cy="6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o Sans Intel"/>
                <a:ea typeface="+mj-ea"/>
                <a:cs typeface="Neo Sans Intel"/>
              </a:rPr>
              <a:t>На сегодня доступно11 моделей процессоров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eo Sans Intel"/>
              <a:ea typeface="+mj-ea"/>
              <a:cs typeface="Neo Sans Intel"/>
            </a:endParaRPr>
          </a:p>
        </p:txBody>
      </p:sp>
      <p:pic>
        <p:nvPicPr>
          <p:cNvPr id="10" name="Picture 9" descr="bigger_i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97" y="2133600"/>
            <a:ext cx="991703" cy="745642"/>
          </a:xfrm>
          <a:prstGeom prst="rect">
            <a:avLst/>
          </a:prstGeom>
          <a:effectLst/>
        </p:spPr>
      </p:pic>
      <p:pic>
        <p:nvPicPr>
          <p:cNvPr id="11" name="Picture 35" descr="ci3_d_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9397" y="3200400"/>
            <a:ext cx="1007240" cy="7568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707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dirty="0" smtClean="0"/>
              <a:t>Ключевые особенности процессоров</a:t>
            </a:r>
            <a:br>
              <a:rPr lang="ru-RU" b="1" kern="1200" dirty="0" smtClean="0"/>
            </a:br>
            <a:r>
              <a:rPr lang="en-US" b="1" kern="1200" dirty="0" smtClean="0"/>
              <a:t>Intel</a:t>
            </a:r>
            <a:r>
              <a:rPr lang="en-US" b="1" kern="1200" dirty="0"/>
              <a:t>® Core™ </a:t>
            </a:r>
            <a:r>
              <a:rPr lang="ru-RU" b="1" kern="1200" dirty="0"/>
              <a:t>3го поколения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idx="1"/>
          </p:nvPr>
        </p:nvSpPr>
        <p:spPr>
          <a:xfrm>
            <a:off x="4495799" y="1379539"/>
            <a:ext cx="4187825" cy="453707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22</a:t>
            </a:r>
            <a:r>
              <a:rPr lang="ru-RU" sz="2000" dirty="0" err="1" smtClean="0"/>
              <a:t>нм</a:t>
            </a:r>
            <a:r>
              <a:rPr lang="ru-RU" sz="2000" dirty="0" smtClean="0"/>
              <a:t> техпроцесс и трехмерные транзисторы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/>
              <a:t>Intel</a:t>
            </a:r>
            <a:r>
              <a:rPr lang="ru-RU" sz="2000" dirty="0"/>
              <a:t>® HD </a:t>
            </a:r>
            <a:r>
              <a:rPr lang="ru-RU" sz="2000" dirty="0" err="1"/>
              <a:t>Graphics</a:t>
            </a:r>
            <a:r>
              <a:rPr lang="ru-RU" sz="2000" dirty="0"/>
              <a:t> нового поколения с поддержкой </a:t>
            </a:r>
            <a:r>
              <a:rPr lang="ru-RU" sz="2000" dirty="0" err="1" smtClean="0"/>
              <a:t>DirectX</a:t>
            </a:r>
            <a:r>
              <a:rPr lang="ru-RU" sz="2000" dirty="0" smtClean="0"/>
              <a:t> 11</a:t>
            </a:r>
            <a:endParaRPr lang="ru-R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Встроенные технологии обеспечения безопасности</a:t>
            </a:r>
          </a:p>
        </p:txBody>
      </p:sp>
      <p:pic>
        <p:nvPicPr>
          <p:cNvPr id="6" name="Picture 11" descr="Sandy Bridge Die_Fla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60551" y="644451"/>
            <a:ext cx="1974701" cy="40386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10" descr="PGA-mobile-4x2-quad-FFT-sm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048002"/>
            <a:ext cx="1644692" cy="166086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1" descr="C:\Documents and Settings\anovovic\My Documents\My Pictures\PCH-DT-FF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2" y="2814456"/>
            <a:ext cx="2125663" cy="19118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9" name="Группа 2"/>
          <p:cNvGrpSpPr/>
          <p:nvPr/>
        </p:nvGrpSpPr>
        <p:grpSpPr>
          <a:xfrm>
            <a:off x="4572000" y="4242976"/>
            <a:ext cx="4572000" cy="2047236"/>
            <a:chOff x="-1301123" y="2580670"/>
            <a:chExt cx="7694774" cy="30494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1123" y="2580670"/>
              <a:ext cx="3049441" cy="3049440"/>
            </a:xfrm>
            <a:prstGeom prst="rect">
              <a:avLst/>
            </a:prstGeom>
          </p:spPr>
        </p:pic>
        <p:sp>
          <p:nvSpPr>
            <p:cNvPr id="11" name="Rectangle 21"/>
            <p:cNvSpPr txBox="1">
              <a:spLocks noChangeArrowheads="1"/>
            </p:cNvSpPr>
            <p:nvPr/>
          </p:nvSpPr>
          <p:spPr bwMode="auto">
            <a:xfrm>
              <a:off x="1135555" y="3531509"/>
              <a:ext cx="5258096" cy="1147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130578" tIns="65289" rIns="130578" bIns="65289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2pPr>
              <a:lvl3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3pPr>
              <a:lvl4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4pPr>
              <a:lvl5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5pPr>
              <a:lvl6pPr marL="653012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6pPr>
              <a:lvl7pPr marL="1306025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7pPr>
              <a:lvl8pPr marL="1959038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8pPr>
              <a:lvl9pPr marL="2612051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9pPr>
            </a:lstStyle>
            <a:p>
              <a:r>
                <a:rPr lang="en-US" sz="2000" dirty="0" smtClean="0">
                  <a:solidFill>
                    <a:srgbClr val="0070C0"/>
                  </a:solidFill>
                  <a:latin typeface="Neo Sans Intel" pitchFamily="34" charset="-52"/>
                </a:rPr>
                <a:t>Intel®</a:t>
              </a:r>
              <a:r>
                <a:rPr lang="ru-RU" sz="2000" dirty="0" smtClean="0">
                  <a:solidFill>
                    <a:srgbClr val="0070C0"/>
                  </a:solidFill>
                  <a:latin typeface="Neo Sans Intel" pitchFamily="34" charset="-52"/>
                </a:rPr>
                <a:t> </a:t>
              </a:r>
              <a:r>
                <a:rPr lang="en-US" sz="2000" dirty="0" smtClean="0">
                  <a:solidFill>
                    <a:srgbClr val="0070C0"/>
                  </a:solidFill>
                  <a:latin typeface="Neo Sans Intel" pitchFamily="34" charset="-52"/>
                </a:rPr>
                <a:t>Identity Protection</a:t>
              </a:r>
              <a:endParaRPr lang="en-US" sz="2000" dirty="0">
                <a:solidFill>
                  <a:srgbClr val="0070C0"/>
                </a:solidFill>
                <a:latin typeface="Neo Sans Intel" pitchFamily="34" charset="-52"/>
              </a:endParaRPr>
            </a:p>
            <a:p>
              <a:r>
                <a:rPr lang="en-US" sz="2000" dirty="0">
                  <a:solidFill>
                    <a:srgbClr val="0070C0"/>
                  </a:solidFill>
                  <a:latin typeface="Neo Sans Intel" pitchFamily="34" charset="-52"/>
                </a:rPr>
                <a:t>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636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9000"/>
          </a:xfrm>
        </p:spPr>
        <p:txBody>
          <a:bodyPr/>
          <a:lstStyle/>
          <a:p>
            <a:pPr algn="ctr"/>
            <a:r>
              <a:rPr lang="ru-RU" dirty="0" smtClean="0"/>
              <a:t>Рынок настольных ПК, перемены грядут....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3962400" cy="249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0" y="1034921"/>
            <a:ext cx="335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+mn-lt"/>
              </a:rPr>
              <a:t>Рыночные прогнозы – 66% средний рост на развивающихся рынках, Россия страны СНГ – до 90% рост год к </a:t>
            </a:r>
            <a:r>
              <a:rPr lang="ru-RU" sz="2000" dirty="0" smtClean="0">
                <a:latin typeface="+mn-lt"/>
              </a:rPr>
              <a:t>году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45% настольных ПК в Китае </a:t>
            </a:r>
            <a:r>
              <a:rPr lang="ru-RU" sz="2000" dirty="0" smtClean="0"/>
              <a:t>– моноблоки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Apple </a:t>
            </a:r>
            <a:r>
              <a:rPr lang="ru-RU" sz="2000" dirty="0" smtClean="0"/>
              <a:t> занимает 1/3 мирового рынка </a:t>
            </a:r>
            <a:r>
              <a:rPr lang="ru-RU" sz="2000" dirty="0" smtClean="0"/>
              <a:t>моноблоков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/>
              <a:t>Коммерческий анонс</a:t>
            </a:r>
            <a:r>
              <a:rPr lang="ru-RU" sz="2000" dirty="0" smtClean="0"/>
              <a:t> </a:t>
            </a:r>
            <a:r>
              <a:rPr lang="en-US" sz="2000" dirty="0" smtClean="0"/>
              <a:t>Windows </a:t>
            </a:r>
            <a:r>
              <a:rPr lang="en-US" sz="2000" dirty="0" smtClean="0"/>
              <a:t>8 – </a:t>
            </a:r>
            <a:r>
              <a:rPr lang="uk-UA" sz="2000" dirty="0" smtClean="0"/>
              <a:t>отправная точка массовой миграции</a:t>
            </a:r>
            <a:endParaRPr lang="ru-RU" sz="2000" dirty="0" smtClean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838200" y="3352800"/>
            <a:ext cx="3388659" cy="381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Прогноз по рынку</a:t>
            </a:r>
            <a:endParaRPr lang="en-US" sz="1600" b="1" dirty="0" smtClean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  <p:graphicFrame>
        <p:nvGraphicFramePr>
          <p:cNvPr id="2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413582"/>
              </p:ext>
            </p:extLst>
          </p:nvPr>
        </p:nvGraphicFramePr>
        <p:xfrm>
          <a:off x="1143000" y="1219200"/>
          <a:ext cx="2326341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ounded Rectangle 27"/>
          <p:cNvSpPr/>
          <p:nvPr/>
        </p:nvSpPr>
        <p:spPr bwMode="auto">
          <a:xfrm>
            <a:off x="1295400" y="914400"/>
            <a:ext cx="2142310" cy="381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Neo Sans Intel" pitchFamily="34" charset="0"/>
                <a:cs typeface="Arial" pitchFamily="34" charset="0"/>
              </a:rPr>
              <a:t>Тенденции роста</a:t>
            </a:r>
            <a:endParaRPr lang="en-US" sz="1600" b="1" dirty="0" smtClean="0">
              <a:solidFill>
                <a:schemeClr val="bg1"/>
              </a:solidFill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54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6927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/>
              <a:t>Новый низкопрофильный радиатор в стандартной комплектации </a:t>
            </a:r>
            <a:r>
              <a:rPr lang="en-US" sz="3600" dirty="0" smtClean="0"/>
              <a:t>BOX</a:t>
            </a:r>
            <a:endParaRPr lang="en-US" sz="3600" dirty="0"/>
          </a:p>
        </p:txBody>
      </p:sp>
      <p:pic>
        <p:nvPicPr>
          <p:cNvPr id="9" name="Picture 2" descr="http://images.anandtech.com/reviews/cpu/intel/sandybridge/arch/newheatsin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54033" y="2691770"/>
            <a:ext cx="3824192" cy="188022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36024" y="1866907"/>
            <a:ext cx="391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11111"/>
                </a:solidFill>
                <a:cs typeface="Arial" pitchFamily="34" charset="0"/>
              </a:rPr>
              <a:t>New Boxed 35W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11111"/>
                </a:solidFill>
                <a:cs typeface="Arial" pitchFamily="34" charset="0"/>
              </a:rPr>
              <a:t>Heat Sink Design:</a:t>
            </a:r>
            <a:endParaRPr lang="en-US" sz="2000" b="1" dirty="0">
              <a:solidFill>
                <a:srgbClr val="11111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359" y="2679071"/>
            <a:ext cx="762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111111"/>
                </a:solidFill>
              </a:rPr>
              <a:t>35w</a:t>
            </a:r>
            <a:endParaRPr lang="en-US" sz="2000" dirty="0">
              <a:solidFill>
                <a:srgbClr val="11111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2259" y="2640971"/>
            <a:ext cx="8297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111111"/>
                </a:solidFill>
              </a:rPr>
              <a:t>65w</a:t>
            </a:r>
            <a:endParaRPr lang="en-US" sz="2000" dirty="0">
              <a:solidFill>
                <a:srgbClr val="111111"/>
              </a:solidFill>
            </a:endParaRPr>
          </a:p>
        </p:txBody>
      </p:sp>
      <p:pic>
        <p:nvPicPr>
          <p:cNvPr id="16" name="Picture 15" descr="Core i3 SB box 1to1 nB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2800" y="1582672"/>
            <a:ext cx="3238179" cy="40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7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81000"/>
            <a:ext cx="8237537" cy="889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/>
              <a:t>Система охлаждения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04938"/>
            <a:ext cx="3149601" cy="48402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Предназначена для теплового пакета -</a:t>
            </a:r>
            <a:r>
              <a:rPr lang="en-US" sz="2000" dirty="0" smtClean="0"/>
              <a:t> 65W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Возможна поддержка пакета - </a:t>
            </a:r>
            <a:r>
              <a:rPr lang="en-US" sz="2000" dirty="0" smtClean="0"/>
              <a:t>95W</a:t>
            </a:r>
            <a:r>
              <a:rPr lang="ru-RU" sz="2000" dirty="0" smtClean="0"/>
              <a:t> но</a:t>
            </a:r>
            <a:r>
              <a:rPr lang="en-US" sz="2000" dirty="0" smtClean="0"/>
              <a:t> </a:t>
            </a:r>
            <a:r>
              <a:rPr lang="ru-RU" sz="2000" dirty="0" smtClean="0"/>
              <a:t>с более высоким уровнем издаваемого шума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Размер в профиль</a:t>
            </a:r>
            <a:r>
              <a:rPr lang="en-US" sz="2000" dirty="0" smtClean="0"/>
              <a:t>: 19</a:t>
            </a:r>
            <a:r>
              <a:rPr lang="ru-RU" sz="2000" dirty="0" smtClean="0"/>
              <a:t>мм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9" name="Picture 28" descr="aio01_cpu_thermalsoln.tif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05200" y="1346200"/>
            <a:ext cx="5249119" cy="40453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ru-RU" sz="3600" dirty="0" smtClean="0"/>
              <a:t>Процесс интергации.. нет ничего проще!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567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o Sans Intel"/>
                <a:ea typeface="+mj-ea"/>
                <a:cs typeface="Neo Sans Intel"/>
              </a:rPr>
              <a:t>Процесс интергации.. нет ничего проще!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eo Sans Intel"/>
              <a:ea typeface="+mj-ea"/>
              <a:cs typeface="Neo Sans Inte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920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dirty="0" smtClean="0"/>
              <a:t>Процесс интергации.. нет ничего проще!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934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dirty="0" smtClean="0"/>
              <a:t>Процесс интергации.. нет ничего проще!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873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dirty="0" smtClean="0"/>
              <a:t>Процесс интергации.. нет ничего проще!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263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dirty="0" smtClean="0"/>
              <a:t>Процесс интергации.. нет ничего проще!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164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dirty="0" smtClean="0"/>
              <a:t>Процесс интергации.. нет ничего проще!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263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dirty="0" smtClean="0"/>
              <a:t>Процесс интергации.. нет ничего проще!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263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05000" y="3505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Ivy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Bridge</a:t>
            </a:r>
            <a:endParaRPr lang="en-US" sz="14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9799" y="322726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7 Series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Boards</a:t>
            </a:r>
            <a:endParaRPr lang="en-US" sz="14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3810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Стандартные строительные блоки </a:t>
            </a:r>
            <a:r>
              <a:rPr lang="en-US" sz="2800" dirty="0" smtClean="0"/>
              <a:t>Thin Mini-ITX</a:t>
            </a:r>
            <a:endParaRPr lang="ru-RU" sz="2800" dirty="0" smtClean="0"/>
          </a:p>
          <a:p>
            <a:pPr algn="ctr"/>
            <a:r>
              <a:rPr lang="ru-RU" sz="2800" dirty="0" smtClean="0"/>
              <a:t>Больше выгод для потребителей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828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dirty="0" smtClean="0"/>
              <a:t>Процесс интергации.. нет ничего проще!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934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\\192.168.1.102\Public\2012\ISMC\Tim images\AIO Apps0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2"/>
          <a:stretch/>
        </p:blipFill>
        <p:spPr bwMode="auto">
          <a:xfrm>
            <a:off x="76200" y="1600200"/>
            <a:ext cx="2850543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192.168.1.102\Public\2012\ISMC\Tim images\AIO Apps00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3025174" y="1676400"/>
            <a:ext cx="2769870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\\192.168.1.102\Public\2012\ISMC\Tim images\AIO Apps00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3"/>
          <a:stretch/>
        </p:blipFill>
        <p:spPr bwMode="auto">
          <a:xfrm>
            <a:off x="6210707" y="1676400"/>
            <a:ext cx="2616656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9067800" cy="792162"/>
          </a:xfrm>
        </p:spPr>
        <p:txBody>
          <a:bodyPr/>
          <a:lstStyle/>
          <a:p>
            <a:pPr algn="ctr"/>
            <a:r>
              <a:rPr lang="ru-RU" sz="3600" dirty="0" smtClean="0"/>
              <a:t>Основные сегменты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Базовый</a:t>
            </a:r>
            <a:endParaRPr lang="en-US" sz="1600" dirty="0">
              <a:latin typeface="Neo Sans Inte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05200" y="1143000"/>
            <a:ext cx="2237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Средний</a:t>
            </a:r>
            <a:endParaRPr lang="en-US" sz="1600" dirty="0">
              <a:latin typeface="Neo Sans Inte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3500" y="11430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Производительный</a:t>
            </a:r>
            <a:endParaRPr lang="en-US" sz="1600" dirty="0">
              <a:latin typeface="Neo Sans Intel" pitchFamily="34" charset="0"/>
            </a:endParaRPr>
          </a:p>
        </p:txBody>
      </p:sp>
      <p:pic>
        <p:nvPicPr>
          <p:cNvPr id="5123" name="Picture 3" descr="\\192.168.1.102\Public\2012\ISMC\Tim images\AIO Spaces Hom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30" y="1685540"/>
            <a:ext cx="2663876" cy="247802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92.168.1.102\Public\2012\ISMC\Tim images\AIO Spaces SmallOffi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70" y="1677204"/>
            <a:ext cx="3097530" cy="247802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192.168.1.102\Public\2012\ISMC\Tim images\JPG Alernativ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/>
          <a:stretch/>
        </p:blipFill>
        <p:spPr bwMode="auto">
          <a:xfrm>
            <a:off x="76200" y="1676400"/>
            <a:ext cx="2858991" cy="247802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762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\\192.168.1.102\Public\2012\ISMC\Tim images\AIO Apps0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2"/>
          <a:stretch/>
        </p:blipFill>
        <p:spPr bwMode="auto">
          <a:xfrm>
            <a:off x="76200" y="1600200"/>
            <a:ext cx="2850543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192.168.1.102\Public\2012\ISMC\Tim images\AIO Apps00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3025174" y="1676400"/>
            <a:ext cx="2769870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\\192.168.1.102\Public\2012\ISMC\Tim images\AIO Apps00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3"/>
          <a:stretch/>
        </p:blipFill>
        <p:spPr bwMode="auto">
          <a:xfrm>
            <a:off x="6210707" y="1676400"/>
            <a:ext cx="2616656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HGSC\2011\Q4\AIO\AIO MBs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71576"/>
            <a:ext cx="25908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92.168.1.102\Public\2012\ISMC\Tim images\AIO Spaces Hom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30" y="1685540"/>
            <a:ext cx="2663876" cy="247802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92.168.1.102\Public\2012\ISMC\Tim images\AIO Spaces SmallOffi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70" y="1677204"/>
            <a:ext cx="3097530" cy="247802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9067800" cy="792162"/>
          </a:xfrm>
        </p:spPr>
        <p:txBody>
          <a:bodyPr/>
          <a:lstStyle/>
          <a:p>
            <a:pPr algn="ctr"/>
            <a:r>
              <a:rPr lang="ru-RU" sz="3600" dirty="0" smtClean="0"/>
              <a:t>Основные сегменты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1143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Базовый</a:t>
            </a:r>
            <a:endParaRPr lang="en-US" sz="1600" dirty="0">
              <a:latin typeface="Neo Sans Int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1143000"/>
            <a:ext cx="2237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Средний</a:t>
            </a:r>
            <a:endParaRPr lang="en-US" sz="1600" dirty="0">
              <a:latin typeface="Neo Sans Int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3500" y="11430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Производительный</a:t>
            </a:r>
            <a:endParaRPr lang="en-US" sz="1600" dirty="0">
              <a:latin typeface="Neo Sans Inte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813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\\192.168.1.102\Public\2012\ISMC\Tim images\AIO Apps0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2"/>
          <a:stretch/>
        </p:blipFill>
        <p:spPr bwMode="auto">
          <a:xfrm>
            <a:off x="76200" y="1600200"/>
            <a:ext cx="2850543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192.168.1.102\Public\2012\ISMC\Tim images\AIO Apps00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3025174" y="1676400"/>
            <a:ext cx="2769870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\\192.168.1.102\Public\2012\ISMC\Tim images\AIO Apps00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3"/>
          <a:stretch/>
        </p:blipFill>
        <p:spPr bwMode="auto">
          <a:xfrm>
            <a:off x="6210707" y="1676400"/>
            <a:ext cx="2616656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HGSC\2011\Q4\AIO\AIO MBs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08" y="3980424"/>
            <a:ext cx="2267592" cy="13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HGSC\2011\Q4\AIO\AIO MBs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71576"/>
            <a:ext cx="25908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92.168.1.102\Public\2012\ISMC\Tim images\AIO Spaces SmallOffi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70" y="1677204"/>
            <a:ext cx="3097530" cy="247802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427038"/>
            <a:ext cx="9067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o Sans Intel"/>
                <a:ea typeface="+mj-ea"/>
                <a:cs typeface="Neo Sans Intel"/>
              </a:rPr>
              <a:t>Основные сегменты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eo Sans Intel"/>
              <a:ea typeface="+mj-ea"/>
              <a:cs typeface="Neo Sans Inte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143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Базовый</a:t>
            </a:r>
            <a:endParaRPr lang="en-US" sz="1600" dirty="0">
              <a:latin typeface="Neo Sans Int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1143000"/>
            <a:ext cx="2237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Средний</a:t>
            </a:r>
            <a:endParaRPr lang="en-US" sz="1600" dirty="0">
              <a:latin typeface="Neo Sans Int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3500" y="11430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Производительный</a:t>
            </a:r>
            <a:endParaRPr lang="en-US" sz="1600" dirty="0">
              <a:latin typeface="Neo Sans Inte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813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\\192.168.1.102\Public\2012\ISMC\Tim images\AIO Apps00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12"/>
          <a:stretch/>
        </p:blipFill>
        <p:spPr bwMode="auto">
          <a:xfrm>
            <a:off x="76200" y="1600200"/>
            <a:ext cx="2850543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192.168.1.102\Public\2012\ISMC\Tim images\AIO Apps00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/>
        </p:blipFill>
        <p:spPr bwMode="auto">
          <a:xfrm>
            <a:off x="3025174" y="1676400"/>
            <a:ext cx="2769870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\\192.168.1.102\Public\2012\ISMC\Tim images\AIO Apps000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3"/>
          <a:stretch/>
        </p:blipFill>
        <p:spPr bwMode="auto">
          <a:xfrm>
            <a:off x="6210707" y="1676400"/>
            <a:ext cx="2616656" cy="24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HGSC\2011\Q4\AIO\AIO MBs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08" y="3980424"/>
            <a:ext cx="2267592" cy="136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HGSC\2011\Q4\AIO\AIO MBs 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71576"/>
            <a:ext cx="25908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HGSC\2011\Q4\AIO\AIO MBs 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32" y="3996878"/>
            <a:ext cx="2473668" cy="14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427038"/>
            <a:ext cx="90678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o Sans Intel"/>
                <a:ea typeface="+mj-ea"/>
                <a:cs typeface="Neo Sans Intel"/>
              </a:rPr>
              <a:t>Основные сегменты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eo Sans Intel"/>
              <a:ea typeface="+mj-ea"/>
              <a:cs typeface="Neo Sans Inte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143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Базовый</a:t>
            </a:r>
            <a:endParaRPr lang="en-US" sz="1600" dirty="0">
              <a:latin typeface="Neo Sans Inte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1143000"/>
            <a:ext cx="2237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Средний</a:t>
            </a:r>
            <a:endParaRPr lang="en-US" sz="1600" dirty="0">
              <a:latin typeface="Neo Sans Inte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3500" y="11430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Neo Sans Intel" pitchFamily="34" charset="0"/>
              </a:rPr>
              <a:t>Производительный</a:t>
            </a:r>
            <a:endParaRPr lang="en-US" sz="1600" dirty="0">
              <a:latin typeface="Neo Sans Inte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813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pPr algn="ctr"/>
            <a:r>
              <a:rPr lang="ru-RU" sz="3600" dirty="0" smtClean="0"/>
              <a:t>Компактный размер,</a:t>
            </a:r>
            <a:br>
              <a:rPr lang="ru-RU" sz="3600" dirty="0" smtClean="0"/>
            </a:br>
            <a:r>
              <a:rPr lang="ru-RU" sz="3600" dirty="0" smtClean="0"/>
              <a:t>«не детская» производительность!</a:t>
            </a:r>
            <a:endParaRPr lang="en-US" sz="3600" dirty="0"/>
          </a:p>
        </p:txBody>
      </p:sp>
      <p:pic>
        <p:nvPicPr>
          <p:cNvPr id="6146" name="Picture 2" descr="\\192.168.1.102\Public\2012\ISMC\Tim images\AIO Parts Flying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7003"/>
            <a:ext cx="7315200" cy="52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18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84200"/>
            <a:ext cx="9982200" cy="53340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600" dirty="0" smtClean="0"/>
              <a:t>Понятные вещи меняют мир к лучшему</a:t>
            </a:r>
          </a:p>
          <a:p>
            <a:pPr algn="ctr"/>
            <a:r>
              <a:rPr lang="ru-RU" sz="3600" dirty="0" smtClean="0"/>
              <a:t>    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289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Заинтересовались?</a:t>
            </a:r>
            <a:br>
              <a:rPr lang="ru-RU" dirty="0" smtClean="0"/>
            </a:br>
            <a:r>
              <a:rPr lang="ru-RU" dirty="0" smtClean="0"/>
              <a:t>Получите больше информации здесь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540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05000" y="3505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Ivy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Bridge</a:t>
            </a:r>
            <a:endParaRPr lang="en-US" sz="14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9799" y="322726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7 Series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Boards</a:t>
            </a:r>
            <a:endParaRPr lang="en-US" sz="14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3810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Стандартные строительные блоки </a:t>
            </a:r>
            <a:r>
              <a:rPr lang="en-US" sz="2800" dirty="0" smtClean="0"/>
              <a:t>Thin Mini-ITX</a:t>
            </a:r>
            <a:endParaRPr lang="ru-RU" sz="2800" dirty="0" smtClean="0"/>
          </a:p>
          <a:p>
            <a:pPr algn="ctr"/>
            <a:r>
              <a:rPr lang="ru-RU" sz="2800" dirty="0" smtClean="0"/>
              <a:t>Больше выгод для потребителей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318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05000" y="3505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Ivy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Bridge</a:t>
            </a:r>
            <a:endParaRPr lang="en-US" sz="14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9799" y="322726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7 Series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Neo Sans Intel" pitchFamily="34" charset="0"/>
              </a:rPr>
              <a:t>Boards</a:t>
            </a:r>
            <a:endParaRPr lang="en-US" sz="14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0" y="3810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Стандартные строительные блоки </a:t>
            </a:r>
            <a:r>
              <a:rPr lang="en-US" sz="2800" dirty="0" smtClean="0"/>
              <a:t>Thin Mini-ITX</a:t>
            </a:r>
            <a:endParaRPr lang="ru-RU" sz="2800" dirty="0" smtClean="0"/>
          </a:p>
          <a:p>
            <a:pPr algn="ctr"/>
            <a:r>
              <a:rPr lang="ru-RU" sz="2800" dirty="0" smtClean="0"/>
              <a:t>Больше выгод для потребителей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446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800600" y="1600200"/>
            <a:ext cx="4038600" cy="46482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Выбор конфигурации в соответствии с нуждами бизнеса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Возможность модернизации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Оперативное восстановление работоспособности</a:t>
            </a:r>
            <a:endParaRPr lang="ru-RU" sz="4400" dirty="0" smtClean="0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0" y="3810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Стандартные строительные блоки </a:t>
            </a:r>
            <a:r>
              <a:rPr lang="en-US" sz="2800" dirty="0" smtClean="0"/>
              <a:t>Thin Mini-ITX</a:t>
            </a:r>
            <a:endParaRPr lang="ru-RU" sz="2800" dirty="0" smtClean="0"/>
          </a:p>
          <a:p>
            <a:pPr algn="ctr"/>
            <a:r>
              <a:rPr lang="ru-RU" sz="2800" dirty="0" smtClean="0"/>
              <a:t>Больше выгод для потребителей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934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800600" y="1600200"/>
            <a:ext cx="4267200" cy="46482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Экономия рабочего пространства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Минимум инфраструктурных требований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Низкий уровень шума и эстетичный внешний вид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/>
              <a:t>Поддержка сенсорного экрана(опция) +</a:t>
            </a:r>
            <a:r>
              <a:rPr lang="en-US" dirty="0" smtClean="0"/>
              <a:t> Windows 8</a:t>
            </a:r>
            <a:endParaRPr lang="ru-RU" dirty="0" smtClean="0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0" y="38100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3000" b="0" i="0">
                <a:solidFill>
                  <a:schemeClr val="accent1"/>
                </a:solidFill>
                <a:latin typeface="Neo Sans Intel"/>
                <a:ea typeface="+mj-ea"/>
                <a:cs typeface="Neo Sans Intel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5pPr>
            <a:lvl6pPr marL="4572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6pPr>
            <a:lvl7pPr marL="9144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7pPr>
            <a:lvl8pPr marL="13716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8pPr>
            <a:lvl9pPr marL="1828800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Neo Sans Intel Medium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dirty="0" smtClean="0"/>
              <a:t>Стандартные строительные блоки </a:t>
            </a:r>
            <a:r>
              <a:rPr lang="en-US" sz="2800" dirty="0" smtClean="0"/>
              <a:t>Thin Mini-ITX</a:t>
            </a:r>
            <a:endParaRPr lang="ru-RU" sz="2800" dirty="0" smtClean="0"/>
          </a:p>
          <a:p>
            <a:pPr algn="ctr"/>
            <a:r>
              <a:rPr lang="ru-RU" sz="2800" dirty="0" smtClean="0"/>
              <a:t>Больше выгод для потребителей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792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1.102\Public\2012\ISMC\Tim images\AIO Timeline Arc Brag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689"/>
            <a:ext cx="9048584" cy="38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29200" y="1390114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eo Sans Intel" pitchFamily="34" charset="0"/>
              </a:rPr>
              <a:t>Gigabyte 22”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60" y="1176693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eo Sans Intel" pitchFamily="34" charset="0"/>
              </a:rPr>
              <a:t>Weibu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255272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eo Sans Intel" pitchFamily="34" charset="0"/>
              </a:rPr>
              <a:t>Loop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1371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eo Sans Intel" pitchFamily="34" charset="0"/>
              </a:rPr>
              <a:t>Inwin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876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eo Sans Intel" pitchFamily="34" charset="0"/>
              </a:rPr>
              <a:t>Gigabyte 19” 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876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eo Sans Intel" pitchFamily="34" charset="0"/>
              </a:rPr>
              <a:t>ECS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48768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eo Sans Intel" pitchFamily="34" charset="0"/>
              </a:rPr>
              <a:t>Mitac</a:t>
            </a:r>
            <a:endParaRPr lang="en-US" dirty="0">
              <a:latin typeface="Neo Sans Inte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350838"/>
            <a:ext cx="9144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o Sans Intel"/>
                <a:ea typeface="+mj-ea"/>
                <a:cs typeface="Neo Sans Intel"/>
              </a:rPr>
              <a:t>Модельн</a:t>
            </a: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o Sans Intel"/>
                <a:ea typeface="+mj-ea"/>
                <a:cs typeface="Neo Sans Intel"/>
              </a:rPr>
              <a:t>ый ряд конфигурируемых</a:t>
            </a:r>
            <a:b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o Sans Intel"/>
                <a:ea typeface="+mj-ea"/>
                <a:cs typeface="Neo Sans Intel"/>
              </a:rPr>
            </a:b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eo Sans Intel"/>
                <a:ea typeface="+mj-ea"/>
                <a:cs typeface="Neo Sans Intel"/>
              </a:rPr>
              <a:t>моноблоков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Neo Sans Intel"/>
              <a:ea typeface="+mj-ea"/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710157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27037"/>
            <a:ext cx="9144000" cy="639763"/>
          </a:xfrm>
        </p:spPr>
        <p:txBody>
          <a:bodyPr/>
          <a:lstStyle/>
          <a:p>
            <a:pPr algn="ctr"/>
            <a:r>
              <a:rPr lang="ru-RU" sz="3200" dirty="0" smtClean="0"/>
              <a:t>Ключевые отличия</a:t>
            </a:r>
            <a:r>
              <a:rPr lang="en-US" sz="3200" dirty="0" smtClean="0"/>
              <a:t> </a:t>
            </a:r>
            <a:r>
              <a:rPr lang="ru-RU" sz="3200" dirty="0" smtClean="0"/>
              <a:t>МП </a:t>
            </a:r>
            <a:r>
              <a:rPr lang="en-US" sz="3200" dirty="0" smtClean="0"/>
              <a:t>Thin Mini-ITX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45403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z-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размер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видео выход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LVDS/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eDP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SODIMM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 память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бортовое питание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Neo Sans Intel" pitchFamily="34" charset="0"/>
              </a:rPr>
              <a:t>поддержка карт расширения 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Mini </a:t>
            </a:r>
            <a:r>
              <a:rPr lang="en-US" sz="2400" dirty="0" err="1" smtClean="0">
                <a:solidFill>
                  <a:srgbClr val="000000"/>
                </a:solidFill>
                <a:latin typeface="Neo Sans Intel" pitchFamily="34" charset="0"/>
              </a:rPr>
              <a:t>PCIe</a:t>
            </a:r>
            <a:r>
              <a:rPr lang="en-US" sz="2400" dirty="0" smtClean="0">
                <a:solidFill>
                  <a:srgbClr val="000000"/>
                </a:solidFill>
                <a:latin typeface="Neo Sans Intel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Neo Sans Intel" pitchFamily="34" charset="0"/>
            </a:endParaRPr>
          </a:p>
        </p:txBody>
      </p:sp>
      <p:pic>
        <p:nvPicPr>
          <p:cNvPr id="2050" name="Picture 2" descr="\\192.168.1.102\Public\2012\ISMC\Tim images\KeyThin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2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8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3&quot;/&gt;&lt;/object&gt;&lt;object type=&quot;3&quot; unique_id=&quot;10005&quot;&gt;&lt;property id=&quot;20148&quot; value=&quot;5&quot;/&gt;&lt;property id=&quot;20300&quot; value=&quot;Slide 2 - &amp;quot;Channel AIO Acceleration 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Rough Agenda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Standard AIO Building Blocks&amp;#x0D;&amp;#x0A;Thin Mini-ITX Form Factor&amp;quot;&quot;/&gt;&lt;property id=&quot;20307&quot; value=&quot;289&quot;/&gt;&lt;/object&gt;&lt;object type=&quot;3&quot; unique_id=&quot;10008&quot;&gt;&lt;property id=&quot;20148&quot; value=&quot;5&quot;/&gt;&lt;property id=&quot;20300&quot; value=&quot;Slide 5 - &amp;quot;Bringing Innovation Back to Integration!&amp;quot;&quot;/&gt;&lt;property id=&quot;20307&quot; value=&quot;286&quot;/&gt;&lt;/object&gt;&lt;object type=&quot;3&quot; unique_id=&quot;10009&quot;&gt;&lt;property id=&quot;20148&quot; value=&quot;5&quot;/&gt;&lt;property id=&quot;20300&quot; value=&quot;Slide 6 - &amp;quot;Small Hardware, Big Experience&amp;quot;&quot;/&gt;&lt;property id=&quot;20307&quot; value=&quot;277&quot;/&gt;&lt;/object&gt;&lt;object type=&quot;3&quot; unique_id=&quot;10010&quot;&gt;&lt;property id=&quot;20148&quot; value=&quot;5&quot;/&gt;&lt;property id=&quot;20300&quot; value=&quot;Slide 7 - &amp;quot;Delivering Differentiation&amp;quot;&quot;/&gt;&lt;property id=&quot;20307&quot; value=&quot;288&quot;/&gt;&lt;/object&gt;&lt;object type=&quot;3&quot; unique_id=&quot;10011&quot;&gt;&lt;property id=&quot;20148&quot; value=&quot;5&quot;/&gt;&lt;property id=&quot;20300&quot; value=&quot;Slide 17 - &amp;quot;AIO Everywhere&amp;quot;&quot;/&gt;&lt;property id=&quot;20307&quot; value=&quot;295&quot;/&gt;&lt;/object&gt;&lt;object type=&quot;3&quot; unique_id=&quot;10012&quot;&gt;&lt;property id=&quot;20148&quot; value=&quot;5&quot;/&gt;&lt;property id=&quot;20300&quot; value=&quot;Slide 16 - &amp;quot;2011: Launched First Hardware&amp;#x0D;&amp;#x0A;(Big Thanks!!)&amp;quot;&quot;/&gt;&lt;property id=&quot;20307&quot; value=&quot;278&quot;/&gt;&lt;/object&gt;&lt;object type=&quot;3&quot; unique_id=&quot;10013&quot;&gt;&lt;property id=&quot;20148&quot; value=&quot;5&quot;/&gt;&lt;property id=&quot;20300&quot; value=&quot;Slide 8 - &amp;quot;AIO Chassis Pipeline&amp;quot;&quot;/&gt;&lt;property id=&quot;20307&quot; value=&quot;287&quot;/&gt;&lt;/object&gt;&lt;object type=&quot;3&quot; unique_id=&quot;10014&quot;&gt;&lt;property id=&quot;20148&quot; value=&quot;5&quot;/&gt;&lt;property id=&quot;20300&quot; value=&quot;Slide 9 - &amp;quot;Leading with Intel Products&amp;quot;&quot;/&gt;&lt;property id=&quot;20307&quot; value=&quot;280&quot;/&gt;&lt;/object&gt;&lt;object type=&quot;3&quot; unique_id=&quot;10015&quot;&gt;&lt;property id=&quot;20148&quot; value=&quot;5&quot;/&gt;&lt;property id=&quot;20300&quot; value=&quot;Slide 15 - &amp;quot;2012 Growth Targets&amp;#x0D;&amp;#x0A;50% YoY Growth for AIO with Intel CPU&amp;#x0D;&amp;#x0A;3X channel volume with Thin Mini-ITX!&amp;#x0D;&amp;#x0A; &amp;quot;&quot;/&gt;&lt;property id=&quot;20307&quot; value=&quot;281&quot;/&gt;&lt;/object&gt;&lt;object type=&quot;3&quot; unique_id=&quot;10016&quot;&gt;&lt;property id=&quot;20148&quot; value=&quot;5&quot;/&gt;&lt;property id=&quot;20300&quot; value=&quot;Slide 14 - &amp;quot;Weapons to Win  &amp;#x0D;&amp;#x0A;(we are giving you what you need to sell)&amp;quot;&quot;/&gt;&lt;property id=&quot;20307&quot; value=&quot;282&quot;/&gt;&lt;/object&gt;&lt;object type=&quot;3&quot; unique_id=&quot;10018&quot;&gt;&lt;property id=&quot;20148&quot; value=&quot;5&quot;/&gt;&lt;property id=&quot;20300&quot; value=&quot;Slide 12 - &amp;quot;Backup&amp;quot;&quot;/&gt;&lt;property id=&quot;20307&quot; value=&quot;275&quot;/&gt;&lt;/object&gt;&lt;object type=&quot;3&quot; unique_id=&quot;10020&quot;&gt;&lt;property id=&quot;20148&quot; value=&quot;5&quot;/&gt;&lt;property id=&quot;20300&quot; value=&quot;Slide 13 - &amp;quot;2012: Launching MANY more board and chassis! &amp;quot;&quot;/&gt;&lt;property id=&quot;20307&quot; value=&quot;279&quot;/&gt;&lt;/object&gt;&lt;object type=&quot;3&quot; unique_id=&quot;10021&quot;&gt;&lt;property id=&quot;20148&quot; value=&quot;5&quot;/&gt;&lt;property id=&quot;20300&quot; value=&quot;Slide 10 - &amp;quot;Sales &amp;amp; Marketing Resources&amp;quot;&quot;/&gt;&lt;property id=&quot;20307&quot; value=&quot;296&quot;/&gt;&lt;/object&gt;&lt;object type=&quot;3&quot; unique_id=&quot;10022&quot;&gt;&lt;property id=&quot;20148&quot; value=&quot;5&quot;/&gt;&lt;property id=&quot;20300&quot; value=&quot;Slide 11 - &amp;quot;Learn More at ISMC!!!&amp;quot;&quot;/&gt;&lt;property id=&quot;20307&quot; value=&quot;297&quot;/&gt;&lt;/object&gt;&lt;object type=&quot;3&quot; unique_id=&quot;10027&quot;&gt;&lt;property id=&quot;20148&quot; value=&quot;5&quot;/&gt;&lt;property id=&quot;20300&quot; value=&quot;Slide 18 - &amp;quot;Headlines are 32pt Intel Neo Sans Medium&amp;quot;&quot;/&gt;&lt;property id=&quot;20307&quot; value=&quot;285&quot;/&gt;&lt;/object&gt;&lt;object type=&quot;3&quot; unique_id=&quot;10028&quot;&gt;&lt;property id=&quot;20148&quot; value=&quot;5&quot;/&gt;&lt;property id=&quot;20300&quot; value=&quot;Slide 19 - &amp;quot;Color Palette&amp;quot;&quot;/&gt;&lt;property id=&quot;20307&quot; value=&quot;258&quot;/&gt;&lt;/object&gt;&lt;object type=&quot;3&quot; unique_id=&quot;10029&quot;&gt;&lt;property id=&quot;20148&quot; value=&quot;5&quot;/&gt;&lt;property id=&quot;20300&quot; value=&quot;Slide 20 - &amp;quot;Chart Example&amp;quot;&quot;/&gt;&lt;property id=&quot;20307&quot; value=&quot;272&quot;/&gt;&lt;/object&gt;&lt;object type=&quot;3&quot; unique_id=&quot;10030&quot;&gt;&lt;property id=&quot;20148&quot; value=&quot;5&quot;/&gt;&lt;property id=&quot;20300&quot; value=&quot;Slide 21&quot;/&gt;&lt;property id=&quot;20307&quot; value=&quot;274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0.1|15.6|16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0.1|15.6|1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0.1|15.6|16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0.1|15.6|1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6.5|2|1.7|3.6|33.4|29.1|16.7|52.5|4.1|9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6.5|2|1.7|3.6|33.4|29.1|16.7|52.5|4.1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4|6.5|2|1.7|3.6|33.4|29.1|16.7|52.5|4.1|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8|2.3|7.7|2.6|1.6|2.2|3.8|3.3|2.3|3.4|2.1|4.5|2.1"/>
</p:tagLst>
</file>

<file path=ppt/theme/theme1.xml><?xml version="1.0" encoding="utf-8"?>
<a:theme xmlns:a="http://schemas.openxmlformats.org/drawingml/2006/main" name="CMG Theme 2011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Content" ma:contentTypeID="0x0101007CE7E4AEE4754F8E8495FB8033F8549200221AE5A75260304092EF8B1B1CF87782" ma:contentTypeVersion="9" ma:contentTypeDescription="A general content item." ma:contentTypeScope="" ma:versionID="1f4c6d798ada0c9195b93df5bedb4d1f">
  <xsd:schema xmlns:xsd="http://www.w3.org/2001/XMLSchema" xmlns:p="http://schemas.microsoft.com/office/2006/metadata/properties" xmlns:ns1="http://schemas.microsoft.com/sharepoint/v3" xmlns:ns2="1ba3b578-647c-497e-a6c7-47cbcee8228b" xmlns:ns3="9251e8ce-2662-45a2-a3e7-5f8d4c0280d5" targetNamespace="http://schemas.microsoft.com/office/2006/metadata/properties" ma:root="true" ma:fieldsID="737a12a1c507d5bcf613bc7424e7e273" ns1:_="" ns2:_="" ns3:_="">
    <xsd:import namespace="http://schemas.microsoft.com/sharepoint/v3"/>
    <xsd:import namespace="1ba3b578-647c-497e-a6c7-47cbcee8228b"/>
    <xsd:import namespace="9251e8ce-2662-45a2-a3e7-5f8d4c0280d5"/>
    <xsd:element name="properties">
      <xsd:complexType>
        <xsd:sequence>
          <xsd:element name="documentManagement">
            <xsd:complexType>
              <xsd:all>
                <xsd:element ref="ns2:ContentCategories" minOccurs="0"/>
                <xsd:element ref="ns2:Classification" minOccurs="0"/>
                <xsd:element ref="ns2:Abstract"/>
                <xsd:element ref="ns2:EOLDate"/>
                <xsd:element ref="ns2:Languages" minOccurs="0"/>
                <xsd:element ref="ns2:TargetedView" minOccurs="0"/>
                <xsd:element ref="ns2:Geography" minOccurs="0"/>
                <xsd:element ref="ns2:Audiences" minOccurs="0"/>
                <xsd:element ref="ns2:Codenames" minOccurs="0"/>
                <xsd:element ref="ns2:Platforms" minOccurs="0"/>
                <xsd:element ref="ns2:ProgramsAndInitiatives" minOccurs="0"/>
                <xsd:element ref="ns2:Segments" minOccurs="0"/>
                <xsd:element ref="ns2:Technologies" minOccurs="0"/>
                <xsd:element ref="ns2:ContentOwner"/>
                <xsd:element ref="ns1:AllDocuments"/>
                <xsd:element ref="ns3:Download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AllDocuments" ma:index="22" ma:displayName="All Documents" ma:default="1" ma:internalName="AllDocuments" ma:readOnly="true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1ba3b578-647c-497e-a6c7-47cbcee8228b" elementFormDefault="qualified">
    <xsd:import namespace="http://schemas.microsoft.com/office/2006/documentManagement/types"/>
    <xsd:element name="ContentCategories" ma:index="2" nillable="true" ma:displayName="Document Type" ma:list="{98f33d5e-53f4-4195-97a9-6a77b78fe3ec}" ma:internalName="ContentCategories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assification" ma:index="3" nillable="true" ma:displayName="Classification" ma:list="{7b995d0d-d806-40bd-9555-66d41c3cb553}" ma:internalName="Classification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bstract" ma:index="4" ma:displayName="Abstract" ma:internalName="Abstract">
      <xsd:simpleType>
        <xsd:restriction base="dms:Note"/>
      </xsd:simpleType>
    </xsd:element>
    <xsd:element name="EOLDate" ma:index="5" ma:displayName="EOL Date" ma:format="DateOnly" ma:internalName="EOLDate">
      <xsd:simpleType>
        <xsd:restriction base="dms:DateTime"/>
      </xsd:simpleType>
    </xsd:element>
    <xsd:element name="Languages" ma:index="6" nillable="true" ma:displayName="Languages" ma:list="{ad71293b-2881-4435-815a-6104bbe5385a}" ma:internalName="Languages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rgetedView" ma:index="7" nillable="true" ma:displayName="Targeted View" ma:list="{d77459d8-0d3e-4a5a-b96c-95bed2a43929}" ma:internalName="TargetedView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eography" ma:index="8" nillable="true" ma:displayName="Geography" ma:internalName="Geography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Geographies"/>
                    <xsd:enumeration value="APAC"/>
                    <xsd:enumeration value="ASMO-LAR"/>
                    <xsd:enumeration value="ASMO-NAR"/>
                    <xsd:enumeration value="EMEA"/>
                    <xsd:enumeration value="IJKK"/>
                    <xsd:enumeration value="PRC"/>
                  </xsd:restriction>
                </xsd:simpleType>
              </xsd:element>
            </xsd:sequence>
          </xsd:extension>
        </xsd:complexContent>
      </xsd:complexType>
    </xsd:element>
    <xsd:element name="Audiences" ma:index="9" nillable="true" ma:displayName="Audiences" ma:list="{db10efb6-9e91-40ba-a498-37365b4cc101}" ma:internalName="Audience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denames" ma:index="10" nillable="true" ma:displayName="Codenames" ma:list="{255521f3-a095-428b-ac7e-15c082bdd271}" ma:internalName="Codename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latforms" ma:index="11" nillable="true" ma:displayName="Platforms" ma:list="{1a12e7dc-7750-42b8-aafd-a558fe17a451}" ma:internalName="Platform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gramsAndInitiatives" ma:index="12" nillable="true" ma:displayName="Programs and Initiatives" ma:list="{3abeacab-d64d-45ae-ac32-82ba465f2bd0}" ma:internalName="ProgramsAndInitiative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gments" ma:index="13" nillable="true" ma:displayName="Segments" ma:list="{40900142-fc39-45e9-ae58-1a70a615b56b}" ma:internalName="Segment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chnologies" ma:index="14" nillable="true" ma:displayName="Technologies" ma:list="{a1214e0d-a3ef-41a1-8725-99d7149bd27d}" ma:internalName="Technologie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Owner" ma:index="15" ma:displayName="Content Owner" ma:list="UserInfo" ma:internalName="Cont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9251e8ce-2662-45a2-a3e7-5f8d4c0280d5" elementFormDefault="qualified">
    <xsd:import namespace="http://schemas.microsoft.com/office/2006/documentManagement/types"/>
    <xsd:element name="Downloads" ma:index="23" nillable="true" ma:displayName="Downloads" ma:default="0" ma:internalName="Download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bstract xmlns="1ba3b578-647c-497e-a6c7-47cbcee8228b">presentation provides overview of standard thin mini-itx form factor for channel aio and small form factor desktop systems, including motherboards, chassis and thermal solutions for local integration.</Abstract>
    <Languages xmlns="1ba3b578-647c-497e-a6c7-47cbcee8228b">
      <Value>2</Value>
    </Languages>
    <Codenames xmlns="1ba3b578-647c-497e-a6c7-47cbcee8228b">
      <Value>444</Value>
      <Value>777</Value>
      <Value>1038</Value>
    </Codenames>
    <Platforms xmlns="1ba3b578-647c-497e-a6c7-47cbcee8228b">
      <Value>84</Value>
      <Value>79</Value>
    </Platforms>
    <Segments xmlns="1ba3b578-647c-497e-a6c7-47cbcee8228b">
      <Value>2</Value>
      <Value>3</Value>
      <Value>4</Value>
      <Value>7</Value>
      <Value>8</Value>
      <Value>9</Value>
      <Value>13</Value>
      <Value>32</Value>
    </Segments>
    <ContentOwner xmlns="1ba3b578-647c-497e-a6c7-47cbcee8228b">
      <UserInfo>
        <DisplayName>Nielsen, Joseph</DisplayName>
        <AccountId>120</AccountId>
        <AccountType/>
      </UserInfo>
    </ContentOwner>
    <ContentCategories xmlns="1ba3b578-647c-497e-a6c7-47cbcee8228b">
      <Value>54</Value>
    </ContentCategories>
    <TargetedView xmlns="1ba3b578-647c-497e-a6c7-47cbcee8228b">
      <Value>1</Value>
      <Value>5</Value>
      <Value>3</Value>
      <Value>4</Value>
      <Value>2</Value>
    </TargetedView>
    <Classification xmlns="1ba3b578-647c-497e-a6c7-47cbcee8228b">
      <Value>1</Value>
    </Classification>
    <EOLDate xmlns="1ba3b578-647c-497e-a6c7-47cbcee8228b">2012-05-30T06:00:00+00:00</EOLDate>
    <Downloads xmlns="9251e8ce-2662-45a2-a3e7-5f8d4c0280d5">41</Downloads>
    <Geography xmlns="1ba3b578-647c-497e-a6c7-47cbcee8228b">
      <Value>All Geographies</Value>
    </Geography>
    <Technologies xmlns="1ba3b578-647c-497e-a6c7-47cbcee8228b"/>
    <ProgramsAndInitiatives xmlns="1ba3b578-647c-497e-a6c7-47cbcee8228b">
      <Value>92</Value>
      <Value>69</Value>
    </ProgramsAndInitiatives>
    <Audiences xmlns="1ba3b578-647c-497e-a6c7-47cbcee8228b">
      <Value>1</Value>
      <Value>2</Value>
      <Value>3</Value>
      <Value>5</Value>
      <Value>6</Value>
      <Value>7</Value>
      <Value>8</Value>
      <Value>9</Value>
      <Value>22</Value>
      <Value>21</Value>
      <Value>10</Value>
      <Value>11</Value>
      <Value>12</Value>
      <Value>13</Value>
      <Value>14</Value>
      <Value>15</Value>
      <Value>16</Value>
      <Value>17</Value>
      <Value>18</Value>
      <Value>19</Value>
      <Value>20</Value>
    </Audiences>
  </documentManagement>
</p:properties>
</file>

<file path=customXml/itemProps1.xml><?xml version="1.0" encoding="utf-8"?>
<ds:datastoreItem xmlns:ds="http://schemas.openxmlformats.org/officeDocument/2006/customXml" ds:itemID="{745C5D1A-127D-43DE-8FF0-4557830C6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a3b578-647c-497e-a6c7-47cbcee8228b"/>
    <ds:schemaRef ds:uri="9251e8ce-2662-45a2-a3e7-5f8d4c0280d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8F15F92-4442-4875-8A69-3C36224428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0F093-991A-4404-8793-C338D31CC489}">
  <ds:schemaRefs>
    <ds:schemaRef ds:uri="http://schemas.microsoft.com/office/2006/metadata/properties"/>
    <ds:schemaRef ds:uri="1ba3b578-647c-497e-a6c7-47cbcee8228b"/>
    <ds:schemaRef ds:uri="9251e8ce-2662-45a2-a3e7-5f8d4c0280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18663</TotalTime>
  <Words>609</Words>
  <Application>Microsoft Office PowerPoint</Application>
  <PresentationFormat>On-screen Show (4:3)</PresentationFormat>
  <Paragraphs>172</Paragraphs>
  <Slides>37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CMG Theme 2011</vt:lpstr>
      <vt:lpstr>Модульные моноблоки – новые возможности для вашего бизнеса</vt:lpstr>
      <vt:lpstr>Рынок настольных ПК, перемены грядут....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Ключевые отличия МП Thin Mini-ITX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Поддержка стандарта Mini PCIe</vt:lpstr>
      <vt:lpstr>Тепловые пакеты процессоров для настольных ПК (LGA1155)</vt:lpstr>
      <vt:lpstr>Ключевые особенности процессоров Intel® Core™ 3го поколения</vt:lpstr>
      <vt:lpstr>Новый низкопрофильный радиатор в стандартной комплектации BOX</vt:lpstr>
      <vt:lpstr>Система охлаждения</vt:lpstr>
      <vt:lpstr>Процесс интергации.. нет ничего проще!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Основные сегменты </vt:lpstr>
      <vt:lpstr>Основные сегменты </vt:lpstr>
      <vt:lpstr>PowerPoint Presentation</vt:lpstr>
      <vt:lpstr>PowerPoint Presentation</vt:lpstr>
      <vt:lpstr>Компактный размер, «не детская» производительность!</vt:lpstr>
      <vt:lpstr>PowerPoint Presentation</vt:lpstr>
      <vt:lpstr>Заинтересовались? Получите больше информации здесь: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Thin Mini-ITX Channel AIO and SFF DT Platforms</dc:title>
  <dc:creator>rlheureu</dc:creator>
  <cp:lastModifiedBy>Yegorov, DmytroX A</cp:lastModifiedBy>
  <cp:revision>293</cp:revision>
  <cp:lastPrinted>2012-01-03T15:38:00Z</cp:lastPrinted>
  <dcterms:created xsi:type="dcterms:W3CDTF">2011-03-10T17:38:00Z</dcterms:created>
  <dcterms:modified xsi:type="dcterms:W3CDTF">2012-03-06T10:40:55Z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1374000</vt:r8>
  </property>
  <property fmtid="{D5CDD505-2E9C-101B-9397-08002B2CF9AE}" pid="3" name="ContentTypeId">
    <vt:lpwstr>0x0101007CE7E4AEE4754F8E8495FB8033F8549200221AE5A75260304092EF8B1B1CF87782</vt:lpwstr>
  </property>
</Properties>
</file>